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11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8" r:id="rId11"/>
    <p:sldId id="266" r:id="rId12"/>
    <p:sldId id="276" r:id="rId13"/>
    <p:sldId id="277" r:id="rId14"/>
    <p:sldId id="280" r:id="rId15"/>
    <p:sldId id="279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4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6C4498-7342-429D-BF82-F653B2D7376C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C0EC5-7546-4642-B67E-1AA5F41ED6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3092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0A635-0968-4F5F-AE63-C0689F971645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5448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D7C3-B170-4846-BA44-B5008EA52082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CC1C-ED7E-46CF-A807-D16DE38F4B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8746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D7C3-B170-4846-BA44-B5008EA52082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CC1C-ED7E-46CF-A807-D16DE38F4B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1916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D7C3-B170-4846-BA44-B5008EA52082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CC1C-ED7E-46CF-A807-D16DE38F4B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5181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D7C3-B170-4846-BA44-B5008EA52082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CC1C-ED7E-46CF-A807-D16DE38F4B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634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D7C3-B170-4846-BA44-B5008EA52082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CC1C-ED7E-46CF-A807-D16DE38F4B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1926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D7C3-B170-4846-BA44-B5008EA52082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CC1C-ED7E-46CF-A807-D16DE38F4B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6770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D7C3-B170-4846-BA44-B5008EA52082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CC1C-ED7E-46CF-A807-D16DE38F4B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0772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D7C3-B170-4846-BA44-B5008EA52082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CC1C-ED7E-46CF-A807-D16DE38F4B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9419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D7C3-B170-4846-BA44-B5008EA52082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CC1C-ED7E-46CF-A807-D16DE38F4B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6757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D7C3-B170-4846-BA44-B5008EA52082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CC1C-ED7E-46CF-A807-D16DE38F4B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9125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D7C3-B170-4846-BA44-B5008EA52082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ACC1C-ED7E-46CF-A807-D16DE38F4B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2802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4D7C3-B170-4846-BA44-B5008EA52082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ACC1C-ED7E-46CF-A807-D16DE38F4BC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5604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/>
          <a:lstStyle/>
          <a:p>
            <a:r>
              <a:rPr lang="en-US" altLang="ko-KR" dirty="0" smtClean="0"/>
              <a:t>CKS Business : C-Bunker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55576" y="4869160"/>
            <a:ext cx="7736904" cy="1057672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Team members - </a:t>
            </a:r>
            <a:r>
              <a:rPr lang="ko-KR" altLang="en-US" dirty="0" smtClean="0">
                <a:solidFill>
                  <a:schemeClr val="tx1"/>
                </a:solidFill>
              </a:rPr>
              <a:t>채주영</a:t>
            </a:r>
            <a:r>
              <a:rPr lang="en-US" altLang="ko-KR" dirty="0" smtClean="0">
                <a:solidFill>
                  <a:schemeClr val="tx1"/>
                </a:solidFill>
              </a:rPr>
              <a:t>,</a:t>
            </a:r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r>
              <a:rPr lang="ko-KR" altLang="en-US" dirty="0" err="1" smtClean="0">
                <a:solidFill>
                  <a:schemeClr val="tx1"/>
                </a:solidFill>
              </a:rPr>
              <a:t>김평강</a:t>
            </a:r>
            <a:r>
              <a:rPr lang="en-US" altLang="ko-KR" dirty="0" smtClean="0">
                <a:solidFill>
                  <a:schemeClr val="tx1"/>
                </a:solidFill>
              </a:rPr>
              <a:t>,</a:t>
            </a:r>
            <a:r>
              <a:rPr lang="ko-KR" altLang="en-US" dirty="0" smtClean="0">
                <a:solidFill>
                  <a:schemeClr val="tx1"/>
                </a:solidFill>
              </a:rPr>
              <a:t> 성도경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756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Step 3. </a:t>
            </a:r>
            <a:r>
              <a:rPr lang="ko-KR" altLang="en-US" dirty="0" smtClean="0"/>
              <a:t>목표고객 설정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ko-KR" dirty="0" smtClean="0"/>
              <a:t>1. </a:t>
            </a:r>
            <a:r>
              <a:rPr lang="ko-KR" altLang="ko-KR" dirty="0" smtClean="0"/>
              <a:t>성별</a:t>
            </a:r>
            <a:r>
              <a:rPr lang="en-US" altLang="ko-KR" dirty="0" smtClean="0"/>
              <a:t> </a:t>
            </a:r>
            <a:r>
              <a:rPr lang="en-US" altLang="ko-KR" dirty="0"/>
              <a:t>: </a:t>
            </a:r>
            <a:r>
              <a:rPr lang="ko-KR" altLang="ko-KR" dirty="0"/>
              <a:t>남자</a:t>
            </a:r>
          </a:p>
          <a:p>
            <a:pPr marL="0" indent="0">
              <a:buNone/>
            </a:pPr>
            <a:r>
              <a:rPr lang="en-US" altLang="ko-KR" dirty="0" smtClean="0"/>
              <a:t>2. </a:t>
            </a:r>
            <a:r>
              <a:rPr lang="ko-KR" altLang="ko-KR" dirty="0" smtClean="0"/>
              <a:t>연령</a:t>
            </a:r>
            <a:r>
              <a:rPr lang="en-US" altLang="ko-KR" dirty="0" smtClean="0"/>
              <a:t> </a:t>
            </a:r>
            <a:r>
              <a:rPr lang="en-US" altLang="ko-KR" dirty="0"/>
              <a:t>: 30~40</a:t>
            </a:r>
            <a:r>
              <a:rPr lang="ko-KR" altLang="ko-KR" dirty="0"/>
              <a:t>대</a:t>
            </a:r>
          </a:p>
          <a:p>
            <a:pPr marL="0" indent="0">
              <a:buNone/>
            </a:pPr>
            <a:r>
              <a:rPr lang="en-US" altLang="ko-KR" dirty="0" smtClean="0"/>
              <a:t>3. </a:t>
            </a:r>
            <a:r>
              <a:rPr lang="ko-KR" altLang="ko-KR" dirty="0" smtClean="0"/>
              <a:t>수입</a:t>
            </a:r>
            <a:r>
              <a:rPr lang="en-US" altLang="ko-KR" dirty="0" smtClean="0"/>
              <a:t> </a:t>
            </a:r>
            <a:r>
              <a:rPr lang="en-US" altLang="ko-KR" dirty="0"/>
              <a:t>: </a:t>
            </a:r>
            <a:r>
              <a:rPr lang="ko-KR" altLang="ko-KR" dirty="0"/>
              <a:t>월</a:t>
            </a:r>
            <a:r>
              <a:rPr lang="en-US" altLang="ko-KR" dirty="0"/>
              <a:t> 3~4</a:t>
            </a:r>
            <a:r>
              <a:rPr lang="ko-KR" altLang="ko-KR" dirty="0"/>
              <a:t>만元</a:t>
            </a:r>
            <a:r>
              <a:rPr lang="en-US" altLang="ko-KR" dirty="0"/>
              <a:t>(RMB)</a:t>
            </a:r>
            <a:endParaRPr lang="ko-KR" altLang="ko-KR" dirty="0"/>
          </a:p>
          <a:p>
            <a:pPr marL="0" indent="0">
              <a:buNone/>
            </a:pPr>
            <a:r>
              <a:rPr lang="en-US" altLang="ko-KR" dirty="0" smtClean="0"/>
              <a:t>4. </a:t>
            </a:r>
            <a:r>
              <a:rPr lang="ko-KR" altLang="ko-KR" dirty="0" smtClean="0"/>
              <a:t>거주지</a:t>
            </a:r>
            <a:r>
              <a:rPr lang="en-US" altLang="ko-KR" dirty="0" smtClean="0"/>
              <a:t> </a:t>
            </a:r>
            <a:r>
              <a:rPr lang="en-US" altLang="ko-KR" dirty="0"/>
              <a:t>: </a:t>
            </a:r>
            <a:r>
              <a:rPr lang="ko-KR" altLang="ko-KR" dirty="0"/>
              <a:t>대도시</a:t>
            </a:r>
            <a:r>
              <a:rPr lang="en-US" altLang="ko-KR" dirty="0"/>
              <a:t>(</a:t>
            </a:r>
            <a:r>
              <a:rPr lang="ko-KR" altLang="ko-KR" dirty="0"/>
              <a:t>북경</a:t>
            </a:r>
            <a:r>
              <a:rPr lang="en-US" altLang="ko-KR" dirty="0"/>
              <a:t>, </a:t>
            </a:r>
            <a:r>
              <a:rPr lang="ko-KR" altLang="ko-KR" dirty="0"/>
              <a:t>상해</a:t>
            </a:r>
            <a:r>
              <a:rPr lang="en-US" altLang="ko-KR" dirty="0"/>
              <a:t>…)</a:t>
            </a:r>
            <a:endParaRPr lang="ko-KR" altLang="ko-KR" dirty="0"/>
          </a:p>
          <a:p>
            <a:pPr marL="0" indent="0">
              <a:buNone/>
            </a:pPr>
            <a:r>
              <a:rPr lang="en-US" altLang="ko-KR" dirty="0" smtClean="0"/>
              <a:t>5. </a:t>
            </a:r>
            <a:r>
              <a:rPr lang="ko-KR" altLang="ko-KR" dirty="0" smtClean="0"/>
              <a:t>욕구</a:t>
            </a:r>
            <a:r>
              <a:rPr lang="en-US" altLang="ko-KR" dirty="0"/>
              <a:t>, </a:t>
            </a:r>
            <a:r>
              <a:rPr lang="ko-KR" altLang="ko-KR" dirty="0"/>
              <a:t>동기</a:t>
            </a:r>
            <a:r>
              <a:rPr lang="en-US" altLang="ko-KR" dirty="0"/>
              <a:t> : </a:t>
            </a:r>
            <a:r>
              <a:rPr lang="ko-KR" altLang="ko-KR" dirty="0"/>
              <a:t>개성</a:t>
            </a:r>
            <a:r>
              <a:rPr lang="en-US" altLang="ko-KR" dirty="0"/>
              <a:t>, </a:t>
            </a:r>
            <a:r>
              <a:rPr lang="ko-KR" altLang="ko-KR" dirty="0"/>
              <a:t>독창성</a:t>
            </a:r>
            <a:r>
              <a:rPr lang="en-US" altLang="ko-KR" dirty="0"/>
              <a:t>, </a:t>
            </a:r>
            <a:r>
              <a:rPr lang="ko-KR" altLang="ko-KR" dirty="0"/>
              <a:t>안정성</a:t>
            </a:r>
            <a:r>
              <a:rPr lang="en-US" altLang="ko-KR" dirty="0"/>
              <a:t>, </a:t>
            </a:r>
            <a:r>
              <a:rPr lang="ko-KR" altLang="ko-KR" dirty="0"/>
              <a:t>편리함</a:t>
            </a:r>
          </a:p>
          <a:p>
            <a:pPr marL="0" indent="0">
              <a:buNone/>
            </a:pPr>
            <a:r>
              <a:rPr lang="en-US" altLang="ko-KR" dirty="0" smtClean="0"/>
              <a:t>6. </a:t>
            </a:r>
            <a:r>
              <a:rPr lang="ko-KR" altLang="ko-KR" dirty="0" smtClean="0"/>
              <a:t>여가</a:t>
            </a:r>
            <a:r>
              <a:rPr lang="en-US" altLang="ko-KR" dirty="0" smtClean="0"/>
              <a:t> </a:t>
            </a:r>
            <a:r>
              <a:rPr lang="en-US" altLang="ko-KR" dirty="0"/>
              <a:t>: </a:t>
            </a:r>
            <a:r>
              <a:rPr lang="ko-KR" altLang="ko-KR" dirty="0"/>
              <a:t>자동차 동호회 활동</a:t>
            </a:r>
          </a:p>
          <a:p>
            <a:pPr marL="0" indent="0">
              <a:buNone/>
            </a:pPr>
            <a:r>
              <a:rPr lang="en-US" altLang="ko-KR" dirty="0" smtClean="0"/>
              <a:t>7. </a:t>
            </a:r>
            <a:r>
              <a:rPr lang="ko-KR" altLang="ko-KR" dirty="0" smtClean="0"/>
              <a:t>선호하는 </a:t>
            </a:r>
            <a:r>
              <a:rPr lang="ko-KR" altLang="ko-KR" dirty="0"/>
              <a:t>사이트</a:t>
            </a:r>
            <a:r>
              <a:rPr lang="en-US" altLang="ko-KR" dirty="0"/>
              <a:t>, </a:t>
            </a:r>
            <a:r>
              <a:rPr lang="ko-KR" altLang="ko-KR" dirty="0"/>
              <a:t>프로그램</a:t>
            </a:r>
            <a:r>
              <a:rPr lang="en-US" altLang="ko-KR" dirty="0"/>
              <a:t> 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: </a:t>
            </a:r>
            <a:r>
              <a:rPr lang="ko-KR" altLang="ko-KR" dirty="0" smtClean="0"/>
              <a:t>자동차 </a:t>
            </a:r>
            <a:r>
              <a:rPr lang="ko-KR" altLang="ko-KR" dirty="0"/>
              <a:t>관련 </a:t>
            </a:r>
            <a:r>
              <a:rPr lang="ko-KR" altLang="ko-KR" dirty="0" smtClean="0"/>
              <a:t>사이트 </a:t>
            </a:r>
            <a:r>
              <a:rPr lang="ko-KR" altLang="ko-KR" dirty="0"/>
              <a:t>및 프로그램</a:t>
            </a:r>
          </a:p>
          <a:p>
            <a:pPr marL="0" indent="0">
              <a:buNone/>
            </a:pPr>
            <a:r>
              <a:rPr lang="en-US" altLang="ko-KR" dirty="0" smtClean="0"/>
              <a:t>8. </a:t>
            </a:r>
            <a:r>
              <a:rPr lang="ko-KR" altLang="ko-KR" dirty="0" smtClean="0"/>
              <a:t>구매의사결정 </a:t>
            </a:r>
            <a:r>
              <a:rPr lang="ko-KR" altLang="ko-KR" dirty="0"/>
              <a:t>기준</a:t>
            </a:r>
            <a:r>
              <a:rPr lang="en-US" altLang="ko-KR" dirty="0"/>
              <a:t> </a:t>
            </a:r>
          </a:p>
          <a:p>
            <a:pPr marL="0" indent="0">
              <a:buNone/>
            </a:pPr>
            <a:r>
              <a:rPr lang="en-US" altLang="ko-KR" dirty="0" smtClean="0"/>
              <a:t>: </a:t>
            </a:r>
            <a:r>
              <a:rPr lang="ko-KR" altLang="ko-KR" dirty="0" smtClean="0"/>
              <a:t>편리함</a:t>
            </a:r>
            <a:r>
              <a:rPr lang="en-US" altLang="ko-KR" dirty="0"/>
              <a:t>, Unique</a:t>
            </a:r>
            <a:r>
              <a:rPr lang="ko-KR" altLang="ko-KR" dirty="0"/>
              <a:t>함</a:t>
            </a:r>
            <a:r>
              <a:rPr lang="en-US" altLang="ko-KR" dirty="0"/>
              <a:t>, Customized</a:t>
            </a:r>
            <a:r>
              <a:rPr lang="ko-KR" altLang="ko-KR" dirty="0"/>
              <a:t>된 차량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99062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Step 4. </a:t>
            </a:r>
            <a:r>
              <a:rPr lang="ko-KR" altLang="en-US" dirty="0" smtClean="0"/>
              <a:t>페르소나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88664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8" y="0"/>
            <a:ext cx="914445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86446" y="1605637"/>
            <a:ext cx="2357454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500" dirty="0" smtClean="0"/>
              <a:t>서 대 용</a:t>
            </a:r>
            <a:endParaRPr lang="ko-KR" altLang="en-US" sz="1500" dirty="0"/>
          </a:p>
        </p:txBody>
      </p:sp>
      <p:sp>
        <p:nvSpPr>
          <p:cNvPr id="6" name="TextBox 5"/>
          <p:cNvSpPr txBox="1"/>
          <p:nvPr/>
        </p:nvSpPr>
        <p:spPr>
          <a:xfrm>
            <a:off x="6143636" y="2285992"/>
            <a:ext cx="22145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37</a:t>
            </a:r>
            <a:r>
              <a:rPr lang="ko-KR" altLang="en-US" sz="1100" dirty="0" smtClean="0"/>
              <a:t>세</a:t>
            </a:r>
            <a:r>
              <a:rPr lang="en-US" altLang="ko-KR" sz="1100" dirty="0" smtClean="0"/>
              <a:t>(1980</a:t>
            </a:r>
            <a:r>
              <a:rPr lang="ko-KR" altLang="en-US" sz="1100" dirty="0" smtClean="0"/>
              <a:t>년 생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6143636" y="2453010"/>
            <a:ext cx="22145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태양기업 사장</a:t>
            </a:r>
            <a:r>
              <a:rPr lang="en-US" altLang="ko-KR" sz="1100" dirty="0" smtClean="0"/>
              <a:t>(</a:t>
            </a:r>
            <a:r>
              <a:rPr lang="ko-KR" altLang="en-US" sz="1100" dirty="0" smtClean="0"/>
              <a:t>벤처기업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6143636" y="2667324"/>
            <a:ext cx="22145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37</a:t>
            </a:r>
            <a:r>
              <a:rPr lang="ko-KR" altLang="en-US" sz="1100" dirty="0" smtClean="0"/>
              <a:t>세</a:t>
            </a:r>
            <a:r>
              <a:rPr lang="en-US" altLang="ko-KR" sz="1100" dirty="0" smtClean="0"/>
              <a:t>(1980</a:t>
            </a:r>
            <a:r>
              <a:rPr lang="ko-KR" altLang="en-US" sz="1100" dirty="0" smtClean="0"/>
              <a:t>년 생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6143636" y="2850860"/>
            <a:ext cx="22145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월수입 </a:t>
            </a:r>
            <a:r>
              <a:rPr lang="en-US" altLang="ko-KR" sz="1100" dirty="0" smtClean="0"/>
              <a:t>4</a:t>
            </a:r>
            <a:r>
              <a:rPr lang="ko-KR" altLang="en-US" sz="1100" dirty="0" smtClean="0"/>
              <a:t>만 元</a:t>
            </a:r>
            <a:r>
              <a:rPr lang="en-US" altLang="ko-KR" sz="1100" dirty="0" smtClean="0"/>
              <a:t>(RMB)</a:t>
            </a:r>
            <a:endParaRPr lang="ko-KR" alt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6357950" y="3065174"/>
            <a:ext cx="22145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기혼</a:t>
            </a:r>
            <a:r>
              <a:rPr lang="en-US" altLang="ko-KR" sz="1100" dirty="0" smtClean="0"/>
              <a:t>(1</a:t>
            </a:r>
            <a:r>
              <a:rPr lang="ko-KR" altLang="en-US" sz="1100" dirty="0" smtClean="0"/>
              <a:t>남</a:t>
            </a:r>
            <a:r>
              <a:rPr lang="en-US" altLang="ko-KR" sz="1100" dirty="0" smtClean="0"/>
              <a:t>1</a:t>
            </a:r>
            <a:r>
              <a:rPr lang="ko-KR" altLang="en-US" sz="1100" dirty="0" smtClean="0"/>
              <a:t>녀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5857884" y="3571876"/>
            <a:ext cx="25003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미국 경영 대학원</a:t>
            </a:r>
            <a:r>
              <a:rPr lang="en-US" altLang="ko-KR" sz="1100" dirty="0" smtClean="0"/>
              <a:t>(MBA) </a:t>
            </a:r>
            <a:r>
              <a:rPr lang="ko-KR" altLang="en-US" sz="1100" dirty="0" smtClean="0"/>
              <a:t>출신</a:t>
            </a:r>
            <a:endParaRPr lang="en-US" altLang="ko-KR" sz="1100" dirty="0" smtClean="0"/>
          </a:p>
          <a:p>
            <a:r>
              <a:rPr lang="ko-KR" altLang="en-US" sz="1100" dirty="0" smtClean="0"/>
              <a:t>성격이 밝고 긍정적이며 매사에 적극을 띤다</a:t>
            </a:r>
            <a:r>
              <a:rPr lang="en-US" altLang="ko-KR" sz="1100" dirty="0" smtClean="0"/>
              <a:t>. </a:t>
            </a:r>
            <a:r>
              <a:rPr lang="ko-KR" altLang="en-US" sz="1100" dirty="0" smtClean="0"/>
              <a:t>그리고 개성이 매우 강하다</a:t>
            </a:r>
            <a:r>
              <a:rPr lang="en-US" altLang="ko-KR" sz="1100" dirty="0" smtClean="0"/>
              <a:t>.</a:t>
            </a:r>
          </a:p>
          <a:p>
            <a:r>
              <a:rPr lang="ko-KR" altLang="en-US" sz="1100" dirty="0" smtClean="0"/>
              <a:t>차량 튜닝 하는 것을 좋아해서 오프라인 자동차 용품점을 자주 방문하고 자동차</a:t>
            </a:r>
            <a:r>
              <a:rPr lang="en-US" altLang="ko-KR" sz="1100" dirty="0" smtClean="0"/>
              <a:t>TV</a:t>
            </a:r>
            <a:r>
              <a:rPr lang="ko-KR" altLang="en-US" sz="1100" dirty="0" smtClean="0"/>
              <a:t>프로그램을 자주 시청한다</a:t>
            </a:r>
            <a:r>
              <a:rPr lang="en-US" altLang="ko-KR" sz="1100" dirty="0" smtClean="0"/>
              <a:t>.</a:t>
            </a:r>
          </a:p>
          <a:p>
            <a:r>
              <a:rPr lang="ko-KR" altLang="en-US" sz="1100" dirty="0" smtClean="0"/>
              <a:t>외부에서 하는 </a:t>
            </a:r>
            <a:r>
              <a:rPr lang="ko-KR" altLang="en-US" sz="1100" dirty="0" err="1" smtClean="0"/>
              <a:t>레져</a:t>
            </a:r>
            <a:r>
              <a:rPr lang="ko-KR" altLang="en-US" sz="1100" dirty="0" smtClean="0"/>
              <a:t> 활동을 좋아한다</a:t>
            </a:r>
            <a:r>
              <a:rPr lang="en-US" altLang="ko-KR" sz="1100" dirty="0" smtClean="0"/>
              <a:t>.(</a:t>
            </a:r>
            <a:r>
              <a:rPr lang="ko-KR" altLang="en-US" sz="1100" dirty="0" smtClean="0"/>
              <a:t>골프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캠핑</a:t>
            </a:r>
            <a:r>
              <a:rPr lang="en-US" altLang="ko-KR" sz="1100" dirty="0" smtClean="0"/>
              <a:t>…..)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28926" y="4857760"/>
            <a:ext cx="2286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대기업으로의 성장</a:t>
            </a:r>
            <a:endParaRPr lang="ko-KR" alt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2928926" y="5715016"/>
            <a:ext cx="2000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세계여행</a:t>
            </a:r>
            <a:endParaRPr lang="ko-KR" alt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2928926" y="5429264"/>
            <a:ext cx="18573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가족과 많은 시간 보내기</a:t>
            </a:r>
            <a:endParaRPr lang="ko-KR" alt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2928926" y="5143512"/>
            <a:ext cx="2847996" cy="271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모든 직원들의 행복을 위한 회사 만들기</a:t>
            </a:r>
            <a:endParaRPr lang="ko-KR" altLang="en-US" sz="11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1357298"/>
            <a:ext cx="257176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5929322" y="5143512"/>
            <a:ext cx="27146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가격 을 비교하기 위해 불필요한 시간이 </a:t>
            </a:r>
            <a:endParaRPr lang="en-US" altLang="ko-KR" sz="1100" dirty="0" smtClean="0"/>
          </a:p>
          <a:p>
            <a:endParaRPr lang="en-US" altLang="ko-KR" sz="800" dirty="0" smtClean="0"/>
          </a:p>
          <a:p>
            <a:r>
              <a:rPr lang="ko-KR" altLang="en-US" sz="1100" dirty="0" smtClean="0"/>
              <a:t>많이 사용된다</a:t>
            </a:r>
            <a:r>
              <a:rPr lang="en-US" altLang="ko-KR" sz="1100" dirty="0" smtClean="0"/>
              <a:t>.</a:t>
            </a:r>
            <a:endParaRPr lang="ko-KR" alt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5929322" y="5715016"/>
            <a:ext cx="22145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온라인상으로 구매할 경우 제품</a:t>
            </a:r>
            <a:endParaRPr lang="en-US" altLang="ko-KR" sz="1100" dirty="0" smtClean="0"/>
          </a:p>
          <a:p>
            <a:endParaRPr lang="en-US" altLang="ko-KR" sz="800" dirty="0" smtClean="0"/>
          </a:p>
          <a:p>
            <a:r>
              <a:rPr lang="ko-KR" altLang="en-US" sz="1100" dirty="0" smtClean="0"/>
              <a:t>품질을 보장 할 수 없다</a:t>
            </a:r>
            <a:r>
              <a:rPr lang="en-US" altLang="ko-KR" sz="1100" dirty="0" smtClean="0"/>
              <a:t>.</a:t>
            </a:r>
            <a:endParaRPr lang="ko-KR" altLang="en-U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5786446" y="5500702"/>
            <a:ext cx="214314" cy="1538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ko-KR" altLang="en-US" sz="400" dirty="0"/>
          </a:p>
        </p:txBody>
      </p:sp>
      <p:sp>
        <p:nvSpPr>
          <p:cNvPr id="24" name="TextBox 23"/>
          <p:cNvSpPr txBox="1"/>
          <p:nvPr/>
        </p:nvSpPr>
        <p:spPr>
          <a:xfrm>
            <a:off x="5786446" y="6061194"/>
            <a:ext cx="214314" cy="1538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ko-KR" altLang="en-US" sz="400" dirty="0"/>
          </a:p>
        </p:txBody>
      </p:sp>
    </p:spTree>
    <p:extLst>
      <p:ext uri="{BB962C8B-B14F-4D97-AF65-F5344CB8AC3E}">
        <p14:creationId xmlns:p14="http://schemas.microsoft.com/office/powerpoint/2010/main" val="258260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6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34" y="2123209"/>
            <a:ext cx="1285884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33CCCC"/>
                </a:solidFill>
              </a:rPr>
              <a:t>나이</a:t>
            </a:r>
            <a:endParaRPr lang="en-US" altLang="ko-KR" b="1" dirty="0" smtClean="0">
              <a:solidFill>
                <a:srgbClr val="33CCCC"/>
              </a:solidFill>
            </a:endParaRPr>
          </a:p>
          <a:p>
            <a:pPr algn="ctr"/>
            <a:endParaRPr lang="en-US" altLang="ko-KR" b="1" dirty="0" smtClean="0"/>
          </a:p>
          <a:p>
            <a:pPr algn="ctr"/>
            <a:r>
              <a:rPr lang="en-US" altLang="ko-KR" sz="1500" dirty="0" smtClean="0"/>
              <a:t>30 ~ 40</a:t>
            </a:r>
            <a:r>
              <a:rPr lang="ko-KR" altLang="en-US" sz="1500" dirty="0" smtClean="0"/>
              <a:t>대</a:t>
            </a:r>
            <a:endParaRPr lang="ko-KR" altLang="en-US" sz="1500" dirty="0"/>
          </a:p>
        </p:txBody>
      </p:sp>
      <p:sp>
        <p:nvSpPr>
          <p:cNvPr id="6" name="TextBox 5"/>
          <p:cNvSpPr txBox="1"/>
          <p:nvPr/>
        </p:nvSpPr>
        <p:spPr>
          <a:xfrm>
            <a:off x="2071670" y="2123209"/>
            <a:ext cx="1285884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33CCCC"/>
                </a:solidFill>
              </a:rPr>
              <a:t>성별</a:t>
            </a:r>
            <a:endParaRPr lang="en-US" altLang="ko-KR" b="1" dirty="0" smtClean="0">
              <a:solidFill>
                <a:srgbClr val="33CCCC"/>
              </a:solidFill>
            </a:endParaRPr>
          </a:p>
          <a:p>
            <a:pPr algn="ctr"/>
            <a:endParaRPr lang="en-US" altLang="ko-KR" b="1" dirty="0" smtClean="0"/>
          </a:p>
          <a:p>
            <a:pPr algn="ctr"/>
            <a:r>
              <a:rPr lang="ko-KR" altLang="en-US" sz="1500" dirty="0" smtClean="0"/>
              <a:t>남자</a:t>
            </a:r>
            <a:endParaRPr lang="ko-KR" altLang="en-US" sz="1500" dirty="0"/>
          </a:p>
        </p:txBody>
      </p:sp>
      <p:sp>
        <p:nvSpPr>
          <p:cNvPr id="7" name="TextBox 6"/>
          <p:cNvSpPr txBox="1"/>
          <p:nvPr/>
        </p:nvSpPr>
        <p:spPr>
          <a:xfrm>
            <a:off x="2071670" y="5429264"/>
            <a:ext cx="1285884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33CCCC"/>
                </a:solidFill>
              </a:rPr>
              <a:t>수입</a:t>
            </a:r>
            <a:endParaRPr lang="en-US" altLang="ko-KR" b="1" dirty="0" smtClean="0">
              <a:solidFill>
                <a:srgbClr val="33CCCC"/>
              </a:solidFill>
            </a:endParaRPr>
          </a:p>
          <a:p>
            <a:pPr algn="ctr"/>
            <a:endParaRPr lang="en-US" altLang="ko-KR" b="1" dirty="0" smtClean="0"/>
          </a:p>
          <a:p>
            <a:pPr algn="ctr"/>
            <a:r>
              <a:rPr lang="ko-KR" altLang="en-US" sz="1500" dirty="0" smtClean="0"/>
              <a:t>월 </a:t>
            </a:r>
            <a:r>
              <a:rPr lang="en-US" altLang="ko-KR" sz="1500" dirty="0" smtClean="0"/>
              <a:t>3~4</a:t>
            </a:r>
            <a:r>
              <a:rPr lang="ko-KR" altLang="en-US" sz="1500" dirty="0" smtClean="0"/>
              <a:t>만元</a:t>
            </a:r>
            <a:endParaRPr lang="ko-KR" altLang="en-US" sz="1500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3214686"/>
            <a:ext cx="128588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33CCCC"/>
                </a:solidFill>
              </a:rPr>
              <a:t>거주지</a:t>
            </a:r>
            <a:endParaRPr lang="en-US" altLang="ko-KR" b="1" dirty="0" smtClean="0">
              <a:solidFill>
                <a:srgbClr val="33CCCC"/>
              </a:solidFill>
            </a:endParaRPr>
          </a:p>
          <a:p>
            <a:pPr algn="ctr"/>
            <a:r>
              <a:rPr lang="ko-KR" altLang="en-US" sz="1500" dirty="0" smtClean="0"/>
              <a:t>대도시</a:t>
            </a:r>
            <a:endParaRPr lang="en-US" altLang="ko-KR" sz="1500" dirty="0" smtClean="0"/>
          </a:p>
          <a:p>
            <a:pPr algn="ctr"/>
            <a:r>
              <a:rPr lang="en-US" altLang="ko-KR" sz="1500" dirty="0" smtClean="0"/>
              <a:t>(</a:t>
            </a:r>
            <a:r>
              <a:rPr lang="ko-KR" altLang="en-US" sz="1500" dirty="0" smtClean="0"/>
              <a:t>북경</a:t>
            </a:r>
            <a:r>
              <a:rPr lang="en-US" altLang="ko-KR" sz="1500" dirty="0" smtClean="0"/>
              <a:t>,</a:t>
            </a:r>
            <a:r>
              <a:rPr lang="ko-KR" altLang="en-US" sz="1500" dirty="0" smtClean="0"/>
              <a:t>상해</a:t>
            </a:r>
            <a:r>
              <a:rPr lang="en-US" altLang="ko-KR" sz="1500" dirty="0" smtClean="0"/>
              <a:t>…)</a:t>
            </a:r>
            <a:endParaRPr lang="ko-KR" altLang="en-US" sz="1500" dirty="0"/>
          </a:p>
        </p:txBody>
      </p:sp>
      <p:sp>
        <p:nvSpPr>
          <p:cNvPr id="9" name="TextBox 8"/>
          <p:cNvSpPr txBox="1"/>
          <p:nvPr/>
        </p:nvSpPr>
        <p:spPr>
          <a:xfrm>
            <a:off x="571472" y="5429264"/>
            <a:ext cx="1285884" cy="9079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33CCCC"/>
                </a:solidFill>
              </a:rPr>
              <a:t>욕구</a:t>
            </a:r>
            <a:r>
              <a:rPr lang="en-US" altLang="ko-KR" b="1" dirty="0" smtClean="0">
                <a:solidFill>
                  <a:srgbClr val="33CCCC"/>
                </a:solidFill>
              </a:rPr>
              <a:t>, </a:t>
            </a:r>
            <a:r>
              <a:rPr lang="ko-KR" altLang="en-US" b="1" dirty="0" smtClean="0">
                <a:solidFill>
                  <a:srgbClr val="33CCCC"/>
                </a:solidFill>
              </a:rPr>
              <a:t>동기</a:t>
            </a:r>
            <a:endParaRPr lang="en-US" altLang="ko-KR" b="1" dirty="0" smtClean="0">
              <a:solidFill>
                <a:srgbClr val="33CCCC"/>
              </a:solidFill>
            </a:endParaRPr>
          </a:p>
          <a:p>
            <a:pPr algn="ctr"/>
            <a:endParaRPr lang="en-US" altLang="ko-KR" sz="500" b="1" dirty="0" smtClean="0"/>
          </a:p>
          <a:p>
            <a:pPr algn="ctr"/>
            <a:r>
              <a:rPr lang="ko-KR" altLang="en-US" sz="1500" dirty="0" smtClean="0"/>
              <a:t>개성</a:t>
            </a:r>
            <a:r>
              <a:rPr lang="en-US" altLang="ko-KR" sz="1500" dirty="0" smtClean="0"/>
              <a:t>, </a:t>
            </a:r>
            <a:r>
              <a:rPr lang="ko-KR" altLang="en-US" sz="1500" dirty="0" smtClean="0"/>
              <a:t>독창</a:t>
            </a:r>
            <a:endParaRPr lang="en-US" altLang="ko-KR" sz="1500" dirty="0" smtClean="0"/>
          </a:p>
          <a:p>
            <a:pPr algn="ctr"/>
            <a:r>
              <a:rPr lang="ko-KR" altLang="en-US" sz="1500" dirty="0" smtClean="0"/>
              <a:t>안정</a:t>
            </a:r>
            <a:r>
              <a:rPr lang="en-US" altLang="ko-KR" sz="1500" dirty="0" smtClean="0"/>
              <a:t>, </a:t>
            </a:r>
            <a:r>
              <a:rPr lang="ko-KR" altLang="en-US" sz="1500" dirty="0" smtClean="0"/>
              <a:t>편리</a:t>
            </a:r>
            <a:endParaRPr lang="ko-KR" altLang="en-US" sz="1500" dirty="0"/>
          </a:p>
        </p:txBody>
      </p:sp>
      <p:sp>
        <p:nvSpPr>
          <p:cNvPr id="10" name="TextBox 9"/>
          <p:cNvSpPr txBox="1"/>
          <p:nvPr/>
        </p:nvSpPr>
        <p:spPr>
          <a:xfrm>
            <a:off x="5429256" y="5429264"/>
            <a:ext cx="3143272" cy="8925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33CCCC"/>
                </a:solidFill>
              </a:rPr>
              <a:t>여가</a:t>
            </a:r>
            <a:r>
              <a:rPr lang="en-US" altLang="ko-KR" b="1" dirty="0" smtClean="0">
                <a:solidFill>
                  <a:srgbClr val="33CCCC"/>
                </a:solidFill>
              </a:rPr>
              <a:t> / </a:t>
            </a:r>
            <a:r>
              <a:rPr lang="ko-KR" altLang="en-US" b="1" dirty="0" smtClean="0">
                <a:solidFill>
                  <a:srgbClr val="33CCCC"/>
                </a:solidFill>
              </a:rPr>
              <a:t>선호하는 프로그램</a:t>
            </a:r>
            <a:endParaRPr lang="en-US" altLang="ko-KR" b="1" dirty="0" smtClean="0">
              <a:solidFill>
                <a:srgbClr val="33CCCC"/>
              </a:solidFill>
            </a:endParaRPr>
          </a:p>
          <a:p>
            <a:endParaRPr lang="en-US" altLang="ko-KR" sz="400" b="1" dirty="0" smtClean="0">
              <a:solidFill>
                <a:srgbClr val="33CCCC"/>
              </a:solidFill>
            </a:endParaRPr>
          </a:p>
          <a:p>
            <a:r>
              <a:rPr lang="ko-KR" altLang="en-US" sz="1500" dirty="0" smtClean="0"/>
              <a:t>자동차 동호회 활동</a:t>
            </a:r>
            <a:r>
              <a:rPr lang="en-US" altLang="ko-KR" sz="1500" dirty="0" smtClean="0"/>
              <a:t> / </a:t>
            </a:r>
          </a:p>
          <a:p>
            <a:r>
              <a:rPr lang="ko-KR" altLang="en-US" sz="1500" dirty="0" err="1" smtClean="0"/>
              <a:t>탑기어</a:t>
            </a:r>
            <a:r>
              <a:rPr lang="ko-KR" altLang="en-US" sz="1500" dirty="0" smtClean="0"/>
              <a:t> 차이나</a:t>
            </a:r>
            <a:r>
              <a:rPr lang="en-US" altLang="ko-KR" sz="1500" dirty="0" smtClean="0"/>
              <a:t>, </a:t>
            </a:r>
            <a:r>
              <a:rPr lang="ko-KR" altLang="en-US" sz="1500" dirty="0" smtClean="0"/>
              <a:t>더 벙커</a:t>
            </a:r>
            <a:r>
              <a:rPr lang="en-US" altLang="ko-KR" sz="1500" dirty="0" smtClean="0"/>
              <a:t>, </a:t>
            </a:r>
            <a:r>
              <a:rPr lang="ko-KR" altLang="en-US" sz="1500" dirty="0" err="1" smtClean="0"/>
              <a:t>카톡쇼</a:t>
            </a:r>
            <a:r>
              <a:rPr lang="en-US" altLang="ko-KR" sz="1500" dirty="0" smtClean="0"/>
              <a:t>S </a:t>
            </a:r>
            <a:endParaRPr lang="ko-KR" altLang="en-US" sz="1500" dirty="0"/>
          </a:p>
        </p:txBody>
      </p:sp>
      <p:sp>
        <p:nvSpPr>
          <p:cNvPr id="12" name="TextBox 11"/>
          <p:cNvSpPr txBox="1"/>
          <p:nvPr/>
        </p:nvSpPr>
        <p:spPr>
          <a:xfrm>
            <a:off x="5357818" y="3786190"/>
            <a:ext cx="3286148" cy="892552"/>
          </a:xfrm>
          <a:prstGeom prst="rect">
            <a:avLst/>
          </a:prstGeom>
          <a:solidFill>
            <a:schemeClr val="bg1"/>
          </a:solidFill>
          <a:ln w="28575">
            <a:solidFill>
              <a:srgbClr val="33CCCC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33CCCC"/>
                </a:solidFill>
              </a:rPr>
              <a:t>라이프 스타일</a:t>
            </a:r>
            <a:endParaRPr lang="en-US" altLang="ko-KR" b="1" dirty="0" smtClean="0">
              <a:solidFill>
                <a:srgbClr val="33CCCC"/>
              </a:solidFill>
            </a:endParaRPr>
          </a:p>
          <a:p>
            <a:endParaRPr lang="en-US" altLang="ko-KR" sz="400" b="1" dirty="0" smtClean="0">
              <a:solidFill>
                <a:srgbClr val="33CCCC"/>
              </a:solidFill>
            </a:endParaRPr>
          </a:p>
          <a:p>
            <a:r>
              <a:rPr lang="ko-KR" altLang="en-US" sz="1500" dirty="0" smtClean="0"/>
              <a:t>출퇴근이 자유로운 사장으로 자유롭게 사용할 수 있는 시간이 많다</a:t>
            </a:r>
            <a:r>
              <a:rPr lang="en-US" altLang="ko-KR" sz="1500" dirty="0" smtClean="0"/>
              <a:t>.</a:t>
            </a:r>
            <a:endParaRPr lang="ko-KR" altLang="en-US" sz="1500" dirty="0"/>
          </a:p>
        </p:txBody>
      </p:sp>
      <p:sp>
        <p:nvSpPr>
          <p:cNvPr id="13" name="TextBox 12"/>
          <p:cNvSpPr txBox="1"/>
          <p:nvPr/>
        </p:nvSpPr>
        <p:spPr>
          <a:xfrm>
            <a:off x="2071670" y="3214686"/>
            <a:ext cx="1285884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33CCCC"/>
                </a:solidFill>
              </a:rPr>
              <a:t>가족 수 </a:t>
            </a:r>
            <a:endParaRPr lang="en-US" altLang="ko-KR" b="1" dirty="0" smtClean="0">
              <a:solidFill>
                <a:srgbClr val="33CCCC"/>
              </a:solidFill>
            </a:endParaRPr>
          </a:p>
          <a:p>
            <a:pPr algn="ctr"/>
            <a:endParaRPr lang="en-US" altLang="ko-KR" b="1" dirty="0" smtClean="0"/>
          </a:p>
          <a:p>
            <a:pPr algn="ctr"/>
            <a:r>
              <a:rPr lang="en-US" altLang="ko-KR" sz="1500" dirty="0" smtClean="0"/>
              <a:t>3~4 </a:t>
            </a:r>
            <a:r>
              <a:rPr lang="ko-KR" altLang="en-US" sz="1500" dirty="0" smtClean="0"/>
              <a:t>명</a:t>
            </a:r>
            <a:endParaRPr lang="ko-KR" altLang="en-US" sz="1500" dirty="0"/>
          </a:p>
        </p:txBody>
      </p:sp>
      <p:sp>
        <p:nvSpPr>
          <p:cNvPr id="14" name="TextBox 13"/>
          <p:cNvSpPr txBox="1"/>
          <p:nvPr/>
        </p:nvSpPr>
        <p:spPr>
          <a:xfrm>
            <a:off x="571472" y="4357694"/>
            <a:ext cx="128588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33CCCC"/>
                </a:solidFill>
              </a:rPr>
              <a:t>국적</a:t>
            </a:r>
            <a:r>
              <a:rPr lang="en-US" altLang="ko-KR" b="1" dirty="0" smtClean="0">
                <a:solidFill>
                  <a:srgbClr val="33CCCC"/>
                </a:solidFill>
              </a:rPr>
              <a:t>/</a:t>
            </a:r>
            <a:r>
              <a:rPr lang="ko-KR" altLang="en-US" b="1" dirty="0" smtClean="0">
                <a:solidFill>
                  <a:srgbClr val="33CCCC"/>
                </a:solidFill>
              </a:rPr>
              <a:t>인종    </a:t>
            </a:r>
            <a:endParaRPr lang="en-US" altLang="ko-KR" b="1" dirty="0" smtClean="0">
              <a:solidFill>
                <a:srgbClr val="33CCCC"/>
              </a:solidFill>
            </a:endParaRPr>
          </a:p>
          <a:p>
            <a:pPr algn="ctr"/>
            <a:endParaRPr lang="en-US" altLang="ko-KR" sz="1500" dirty="0" smtClean="0"/>
          </a:p>
          <a:p>
            <a:pPr algn="ctr"/>
            <a:r>
              <a:rPr lang="ko-KR" altLang="en-US" sz="1500" dirty="0" smtClean="0"/>
              <a:t>중국</a:t>
            </a:r>
            <a:r>
              <a:rPr lang="en-US" altLang="ko-KR" sz="1500" dirty="0" smtClean="0"/>
              <a:t>/</a:t>
            </a:r>
            <a:r>
              <a:rPr lang="ko-KR" altLang="en-US" sz="1500" dirty="0" smtClean="0"/>
              <a:t>황인종</a:t>
            </a:r>
            <a:endParaRPr lang="ko-KR" altLang="en-US" sz="1500" dirty="0"/>
          </a:p>
        </p:txBody>
      </p:sp>
      <p:sp>
        <p:nvSpPr>
          <p:cNvPr id="15" name="TextBox 14"/>
          <p:cNvSpPr txBox="1"/>
          <p:nvPr/>
        </p:nvSpPr>
        <p:spPr>
          <a:xfrm>
            <a:off x="2071670" y="4357694"/>
            <a:ext cx="128588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33CCCC"/>
                </a:solidFill>
              </a:rPr>
              <a:t>사용언어</a:t>
            </a:r>
            <a:endParaRPr lang="en-US" altLang="ko-KR" b="1" dirty="0" smtClean="0">
              <a:solidFill>
                <a:srgbClr val="33CCCC"/>
              </a:solidFill>
            </a:endParaRPr>
          </a:p>
          <a:p>
            <a:pPr algn="ctr"/>
            <a:endParaRPr lang="en-US" altLang="ko-KR" sz="1500" dirty="0" smtClean="0"/>
          </a:p>
          <a:p>
            <a:pPr algn="ctr"/>
            <a:r>
              <a:rPr lang="ko-KR" altLang="en-US" sz="1500" dirty="0" smtClean="0"/>
              <a:t>중국어</a:t>
            </a:r>
            <a:endParaRPr lang="ko-KR" altLang="en-US" sz="1500" dirty="0"/>
          </a:p>
        </p:txBody>
      </p:sp>
      <p:sp>
        <p:nvSpPr>
          <p:cNvPr id="16" name="TextBox 15"/>
          <p:cNvSpPr txBox="1"/>
          <p:nvPr/>
        </p:nvSpPr>
        <p:spPr>
          <a:xfrm>
            <a:off x="3502410" y="1785926"/>
            <a:ext cx="1569660" cy="3786214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>
            <a:spAutoFit/>
          </a:bodyPr>
          <a:lstStyle/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29256" y="2071678"/>
            <a:ext cx="3143272" cy="8925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33CCCC"/>
                </a:solidFill>
              </a:rPr>
              <a:t>성향</a:t>
            </a:r>
            <a:r>
              <a:rPr lang="en-US" altLang="ko-KR" b="1" dirty="0" smtClean="0">
                <a:solidFill>
                  <a:srgbClr val="33CCCC"/>
                </a:solidFill>
              </a:rPr>
              <a:t>/</a:t>
            </a:r>
            <a:r>
              <a:rPr lang="ko-KR" altLang="en-US" b="1" dirty="0" smtClean="0">
                <a:solidFill>
                  <a:srgbClr val="33CCCC"/>
                </a:solidFill>
              </a:rPr>
              <a:t>취향</a:t>
            </a:r>
            <a:endParaRPr lang="en-US" altLang="ko-KR" b="1" dirty="0" smtClean="0">
              <a:solidFill>
                <a:srgbClr val="33CCCC"/>
              </a:solidFill>
            </a:endParaRPr>
          </a:p>
          <a:p>
            <a:endParaRPr lang="en-US" altLang="ko-KR" sz="400" b="1" dirty="0" smtClean="0">
              <a:solidFill>
                <a:srgbClr val="33CCCC"/>
              </a:solidFill>
            </a:endParaRPr>
          </a:p>
          <a:p>
            <a:r>
              <a:rPr lang="ko-KR" altLang="en-US" sz="1500" dirty="0" smtClean="0"/>
              <a:t>활달하고 외향적이다</a:t>
            </a:r>
            <a:r>
              <a:rPr lang="en-US" altLang="ko-KR" sz="1500" dirty="0" smtClean="0"/>
              <a:t>. </a:t>
            </a:r>
            <a:r>
              <a:rPr lang="ko-KR" altLang="en-US" sz="1500" dirty="0" smtClean="0"/>
              <a:t>경제적으로 넉넉하고 사람들과 잘 어울린다</a:t>
            </a:r>
            <a:r>
              <a:rPr lang="en-US" altLang="ko-KR" sz="1500" dirty="0" smtClean="0"/>
              <a:t>.</a:t>
            </a:r>
            <a:endParaRPr lang="ko-KR" altLang="en-US" sz="1500" dirty="0"/>
          </a:p>
        </p:txBody>
      </p:sp>
      <p:sp>
        <p:nvSpPr>
          <p:cNvPr id="20" name="TextBox 19"/>
          <p:cNvSpPr txBox="1"/>
          <p:nvPr/>
        </p:nvSpPr>
        <p:spPr>
          <a:xfrm>
            <a:off x="500034" y="4643446"/>
            <a:ext cx="2143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286380" y="3143248"/>
            <a:ext cx="35719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214942" y="3357562"/>
            <a:ext cx="3571900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altLang="ko-KR" sz="2100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5286380" y="4714884"/>
            <a:ext cx="35719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altLang="ko-KR" sz="1600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5214942" y="4988494"/>
            <a:ext cx="35719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85948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5. Use Case(</a:t>
            </a:r>
            <a:r>
              <a:rPr lang="ko-KR" altLang="en-US" dirty="0" smtClean="0"/>
              <a:t>사용자 시나리오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801162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496" y="188640"/>
            <a:ext cx="2880320" cy="1708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500" b="1" dirty="0" smtClean="0">
                <a:latin typeface="바탕" panose="02030600000101010101" pitchFamily="18" charset="-127"/>
                <a:ea typeface="바탕" panose="02030600000101010101" pitchFamily="18" charset="-127"/>
              </a:rPr>
              <a:t>① </a:t>
            </a:r>
            <a:r>
              <a:rPr lang="ko-KR" altLang="en-US" sz="1500" b="1" dirty="0" smtClean="0"/>
              <a:t>사용자 설정</a:t>
            </a:r>
            <a:endParaRPr lang="en-US" altLang="ko-KR" sz="1500" b="1" dirty="0" smtClean="0"/>
          </a:p>
          <a:p>
            <a:pPr marL="342900" indent="-342900">
              <a:buAutoNum type="arabicPeriod"/>
            </a:pPr>
            <a:r>
              <a:rPr lang="ko-KR" altLang="en-US" sz="1500" dirty="0" smtClean="0"/>
              <a:t>자신의 차량 모델 선택</a:t>
            </a:r>
            <a:endParaRPr lang="en-US" altLang="ko-KR" sz="1500" dirty="0" smtClean="0"/>
          </a:p>
          <a:p>
            <a:pPr marL="342900" indent="-342900">
              <a:buAutoNum type="arabicPeriod"/>
            </a:pPr>
            <a:r>
              <a:rPr lang="ko-KR" altLang="en-US" sz="1500" dirty="0" smtClean="0"/>
              <a:t>원하는 튜닝 부분 선택</a:t>
            </a:r>
            <a:endParaRPr lang="en-US" altLang="ko-KR" sz="1500" dirty="0" smtClean="0"/>
          </a:p>
          <a:p>
            <a:pPr marL="342900" indent="-342900">
              <a:buAutoNum type="arabicPeriod"/>
            </a:pPr>
            <a:r>
              <a:rPr lang="ko-KR" altLang="en-US" sz="1500" dirty="0" smtClean="0"/>
              <a:t>원하는 가격 선택</a:t>
            </a:r>
            <a:endParaRPr lang="en-US" altLang="ko-KR" sz="1500" dirty="0" smtClean="0"/>
          </a:p>
          <a:p>
            <a:pPr marL="342900" indent="-342900">
              <a:buAutoNum type="arabicPeriod"/>
            </a:pPr>
            <a:r>
              <a:rPr lang="ko-KR" altLang="en-US" sz="1500" dirty="0" smtClean="0"/>
              <a:t>차량 실제 사진 업로드</a:t>
            </a:r>
            <a:endParaRPr lang="en-US" altLang="ko-KR" sz="1500" dirty="0" smtClean="0"/>
          </a:p>
          <a:p>
            <a:pPr marL="342900" indent="-342900">
              <a:buAutoNum type="arabicPeriod"/>
            </a:pPr>
            <a:r>
              <a:rPr lang="en-US" altLang="ko-KR" sz="1500" dirty="0" smtClean="0"/>
              <a:t>360</a:t>
            </a:r>
            <a:r>
              <a:rPr lang="ko-KR" altLang="en-US" sz="1500" dirty="0" smtClean="0"/>
              <a:t>도로 촬영한 동영상 업로드</a:t>
            </a:r>
            <a:endParaRPr lang="ko-KR" altLang="en-US" sz="1500" dirty="0"/>
          </a:p>
        </p:txBody>
      </p:sp>
      <p:sp>
        <p:nvSpPr>
          <p:cNvPr id="5" name="TextBox 4"/>
          <p:cNvSpPr txBox="1"/>
          <p:nvPr/>
        </p:nvSpPr>
        <p:spPr>
          <a:xfrm>
            <a:off x="6012160" y="260648"/>
            <a:ext cx="3168352" cy="12464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500" b="1" dirty="0" smtClean="0">
                <a:latin typeface="바탕" panose="02030600000101010101" pitchFamily="18" charset="-127"/>
                <a:ea typeface="바탕" panose="02030600000101010101" pitchFamily="18" charset="-127"/>
              </a:rPr>
              <a:t>② </a:t>
            </a:r>
            <a:r>
              <a:rPr lang="ko-KR" altLang="en-US" sz="1500" b="1" dirty="0" smtClean="0"/>
              <a:t>다양한 튜닝 컨설팅 </a:t>
            </a:r>
            <a:endParaRPr lang="en-US" altLang="ko-KR" sz="1500" b="1" dirty="0" smtClean="0"/>
          </a:p>
          <a:p>
            <a:pPr marL="342900" indent="-342900">
              <a:buAutoNum type="arabicPeriod"/>
            </a:pPr>
            <a:r>
              <a:rPr lang="ko-KR" altLang="en-US" sz="1500" dirty="0" smtClean="0"/>
              <a:t>자신의 의뢰에 대한</a:t>
            </a:r>
            <a:endParaRPr lang="en-US" altLang="ko-KR" sz="1500" dirty="0" smtClean="0"/>
          </a:p>
          <a:p>
            <a:r>
              <a:rPr lang="en-US" altLang="ko-KR" sz="1500" dirty="0"/>
              <a:t> </a:t>
            </a:r>
            <a:r>
              <a:rPr lang="en-US" altLang="ko-KR" sz="1500" dirty="0" smtClean="0"/>
              <a:t>   </a:t>
            </a:r>
            <a:r>
              <a:rPr lang="ko-KR" altLang="en-US" sz="1500" dirty="0" err="1" smtClean="0"/>
              <a:t>튜닝샵들의</a:t>
            </a:r>
            <a:r>
              <a:rPr lang="ko-KR" altLang="en-US" sz="1500" dirty="0" smtClean="0"/>
              <a:t> 견적서 확인</a:t>
            </a:r>
            <a:endParaRPr lang="en-US" altLang="ko-KR" sz="1500" dirty="0" smtClean="0"/>
          </a:p>
          <a:p>
            <a:r>
              <a:rPr lang="en-US" altLang="ko-KR" sz="1500" dirty="0" smtClean="0"/>
              <a:t>2. </a:t>
            </a:r>
            <a:r>
              <a:rPr lang="ko-KR" altLang="en-US" sz="1500" dirty="0" smtClean="0"/>
              <a:t>견적서 선택 또는 </a:t>
            </a:r>
            <a:r>
              <a:rPr lang="ko-KR" altLang="en-US" sz="1500" dirty="0" err="1" smtClean="0"/>
              <a:t>재요청</a:t>
            </a:r>
            <a:endParaRPr lang="en-US" altLang="ko-KR" sz="1500" dirty="0" smtClean="0"/>
          </a:p>
          <a:p>
            <a:endParaRPr lang="en-US" altLang="ko-KR" sz="15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012160" y="2883107"/>
            <a:ext cx="3168352" cy="10618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500" b="1" dirty="0" smtClean="0">
                <a:latin typeface="바탕" panose="02030600000101010101" pitchFamily="18" charset="-127"/>
                <a:ea typeface="바탕" panose="02030600000101010101" pitchFamily="18" charset="-127"/>
              </a:rPr>
              <a:t>③ </a:t>
            </a:r>
            <a:r>
              <a:rPr lang="ko-KR" altLang="en-US" sz="1500" b="1" dirty="0" smtClean="0"/>
              <a:t>함께 고르기 </a:t>
            </a:r>
            <a:endParaRPr lang="en-US" altLang="ko-KR" sz="1500" b="1" dirty="0" smtClean="0"/>
          </a:p>
          <a:p>
            <a:pPr marL="342900" indent="-342900">
              <a:buAutoNum type="arabicPeriod"/>
            </a:pPr>
            <a:r>
              <a:rPr lang="ko-KR" altLang="en-US" sz="1500" dirty="0" smtClean="0"/>
              <a:t>이전 시공 사진 참고</a:t>
            </a:r>
            <a:endParaRPr lang="en-US" altLang="ko-KR" sz="1500" dirty="0" smtClean="0"/>
          </a:p>
          <a:p>
            <a:pPr marL="342900" indent="-342900">
              <a:buAutoNum type="arabicPeriod"/>
            </a:pPr>
            <a:r>
              <a:rPr lang="ko-KR" altLang="en-US" sz="1500" dirty="0" smtClean="0"/>
              <a:t>다른 고객들의 후기 참고</a:t>
            </a:r>
            <a:endParaRPr lang="en-US" altLang="ko-KR" sz="1500" dirty="0" smtClean="0"/>
          </a:p>
          <a:p>
            <a:endParaRPr lang="en-US" altLang="ko-KR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267744" y="5505906"/>
            <a:ext cx="4680520" cy="12464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500" b="1" dirty="0" smtClean="0">
                <a:latin typeface="바탕" panose="02030600000101010101" pitchFamily="18" charset="-127"/>
                <a:ea typeface="바탕" panose="02030600000101010101" pitchFamily="18" charset="-127"/>
              </a:rPr>
              <a:t>④ </a:t>
            </a:r>
            <a:r>
              <a:rPr lang="ko-KR" altLang="en-US" sz="1500" b="1" dirty="0" smtClean="0"/>
              <a:t>실시간 피드백으로 고객의 의사결정 지원 </a:t>
            </a:r>
            <a:endParaRPr lang="en-US" altLang="ko-KR" sz="1500" b="1" dirty="0" smtClean="0"/>
          </a:p>
          <a:p>
            <a:pPr marL="342900" indent="-342900">
              <a:buAutoNum type="arabicPeriod"/>
            </a:pPr>
            <a:r>
              <a:rPr lang="ko-KR" altLang="en-US" sz="1500" dirty="0" smtClean="0"/>
              <a:t>이전 컨설팅 의뢰 기반의 맞춤형 컨설팅</a:t>
            </a:r>
            <a:endParaRPr lang="en-US" altLang="ko-KR" sz="1500" dirty="0" smtClean="0"/>
          </a:p>
          <a:p>
            <a:pPr marL="342900" indent="-342900">
              <a:buAutoNum type="arabicPeriod"/>
            </a:pPr>
            <a:r>
              <a:rPr lang="ko-KR" altLang="en-US" sz="1500" dirty="0" smtClean="0"/>
              <a:t>특수 차량에 대한 튜닝의 오류 발견</a:t>
            </a:r>
            <a:endParaRPr lang="en-US" altLang="ko-KR" sz="1500" dirty="0" smtClean="0"/>
          </a:p>
          <a:p>
            <a:pPr marL="342900" indent="-342900">
              <a:buAutoNum type="arabicPeriod"/>
            </a:pPr>
            <a:r>
              <a:rPr lang="ko-KR" altLang="en-US" sz="1500" dirty="0" smtClean="0"/>
              <a:t>튜닝 디자인과 비용을 기준으로 한 서비스 </a:t>
            </a:r>
            <a:r>
              <a:rPr lang="ko-KR" altLang="en-US" sz="1500" dirty="0" err="1" smtClean="0"/>
              <a:t>등급과품질지수</a:t>
            </a:r>
            <a:r>
              <a:rPr lang="ko-KR" altLang="en-US" sz="1500" dirty="0" smtClean="0"/>
              <a:t> 제공</a:t>
            </a:r>
            <a:endParaRPr lang="en-US" altLang="ko-KR" sz="15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5496" y="2887776"/>
            <a:ext cx="2880320" cy="14773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500" b="1" dirty="0" smtClean="0"/>
              <a:t>절차 간소화</a:t>
            </a:r>
            <a:endParaRPr lang="en-US" altLang="ko-KR" sz="1500" b="1" dirty="0" smtClean="0"/>
          </a:p>
          <a:p>
            <a:pPr marL="342900" indent="-342900">
              <a:buAutoNum type="arabicPeriod"/>
            </a:pPr>
            <a:r>
              <a:rPr lang="ko-KR" altLang="en-US" sz="1500" dirty="0" smtClean="0"/>
              <a:t>최저 비용 견적서 선택</a:t>
            </a:r>
            <a:endParaRPr lang="en-US" altLang="ko-KR" sz="1500" dirty="0" smtClean="0"/>
          </a:p>
          <a:p>
            <a:pPr marL="342900" indent="-342900">
              <a:buAutoNum type="arabicPeriod"/>
            </a:pPr>
            <a:r>
              <a:rPr lang="ko-KR" altLang="en-US" sz="1500" dirty="0" smtClean="0"/>
              <a:t>후기 작성에 따른 포인트 제공 및 쿠폰 정보</a:t>
            </a:r>
            <a:endParaRPr lang="en-US" altLang="ko-KR" sz="1500" dirty="0" smtClean="0"/>
          </a:p>
          <a:p>
            <a:pPr marL="342900" indent="-342900">
              <a:buAutoNum type="arabicPeriod"/>
            </a:pPr>
            <a:r>
              <a:rPr lang="ko-KR" altLang="en-US" sz="1500" dirty="0" smtClean="0"/>
              <a:t>여러 견적서를 제공 받지만 결제는 </a:t>
            </a:r>
            <a:r>
              <a:rPr lang="en-US" altLang="ko-KR" sz="1500" dirty="0" smtClean="0"/>
              <a:t>1</a:t>
            </a:r>
            <a:r>
              <a:rPr lang="ko-KR" altLang="en-US" sz="1500" dirty="0" smtClean="0"/>
              <a:t>회로 간소화</a:t>
            </a:r>
            <a:endParaRPr lang="en-US" altLang="ko-KR" sz="1500" dirty="0" smtClean="0"/>
          </a:p>
        </p:txBody>
      </p:sp>
      <p:sp>
        <p:nvSpPr>
          <p:cNvPr id="9" name="오른쪽 화살표 8"/>
          <p:cNvSpPr/>
          <p:nvPr/>
        </p:nvSpPr>
        <p:spPr>
          <a:xfrm>
            <a:off x="3131840" y="764704"/>
            <a:ext cx="2736304" cy="3128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아래쪽 화살표 9"/>
          <p:cNvSpPr/>
          <p:nvPr/>
        </p:nvSpPr>
        <p:spPr>
          <a:xfrm>
            <a:off x="7524328" y="1772816"/>
            <a:ext cx="288032" cy="8957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아래쪽 화살표 10"/>
          <p:cNvSpPr/>
          <p:nvPr/>
        </p:nvSpPr>
        <p:spPr>
          <a:xfrm>
            <a:off x="7164288" y="4076140"/>
            <a:ext cx="288032" cy="1297076"/>
          </a:xfrm>
          <a:prstGeom prst="downArrow">
            <a:avLst/>
          </a:prstGeom>
          <a:scene3d>
            <a:camera prst="orthographicFront">
              <a:rot lat="0" lon="300000" rev="194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위쪽 화살표 12"/>
          <p:cNvSpPr/>
          <p:nvPr/>
        </p:nvSpPr>
        <p:spPr>
          <a:xfrm>
            <a:off x="1763688" y="4497794"/>
            <a:ext cx="288032" cy="947430"/>
          </a:xfrm>
          <a:prstGeom prst="upArrow">
            <a:avLst/>
          </a:prstGeom>
          <a:scene3d>
            <a:camera prst="orthographicFront">
              <a:rot lat="0" lon="0" rev="21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위쪽 화살표 13"/>
          <p:cNvSpPr/>
          <p:nvPr/>
        </p:nvSpPr>
        <p:spPr>
          <a:xfrm>
            <a:off x="1403648" y="1896800"/>
            <a:ext cx="288032" cy="90148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563888" y="2793122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dirty="0" smtClean="0">
                <a:solidFill>
                  <a:srgbClr val="002060"/>
                </a:solidFill>
              </a:rPr>
              <a:t>서대용</a:t>
            </a:r>
            <a:endParaRPr lang="ko-KR" alt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92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538574"/>
            <a:ext cx="5472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dirty="0" smtClean="0"/>
              <a:t>Step. 6 </a:t>
            </a:r>
            <a:r>
              <a:rPr lang="en-US" altLang="ko-KR" sz="4800" dirty="0" smtClean="0"/>
              <a:t>Brochure</a:t>
            </a:r>
            <a:endParaRPr lang="ko-KR" altLang="en-US" sz="4800" dirty="0"/>
          </a:p>
        </p:txBody>
      </p:sp>
    </p:spTree>
    <p:extLst>
      <p:ext uri="{BB962C8B-B14F-4D97-AF65-F5344CB8AC3E}">
        <p14:creationId xmlns:p14="http://schemas.microsoft.com/office/powerpoint/2010/main" val="1146534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004048" y="1988840"/>
            <a:ext cx="3600400" cy="369332"/>
          </a:xfrm>
          <a:prstGeom prst="rect">
            <a:avLst/>
          </a:prstGeom>
          <a:solidFill>
            <a:srgbClr val="A3A8C2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100392" y="116632"/>
            <a:ext cx="971600" cy="369332"/>
          </a:xfrm>
          <a:prstGeom prst="rect">
            <a:avLst/>
          </a:prstGeom>
          <a:solidFill>
            <a:srgbClr val="A3A8C2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035236" y="764704"/>
            <a:ext cx="3713228" cy="523220"/>
          </a:xfrm>
          <a:prstGeom prst="rect">
            <a:avLst/>
          </a:prstGeom>
          <a:solidFill>
            <a:srgbClr val="A3A8C2"/>
          </a:solidFill>
        </p:spPr>
        <p:txBody>
          <a:bodyPr wrap="square" rtlCol="0">
            <a:spAutoFit/>
          </a:bodyPr>
          <a:lstStyle/>
          <a:p>
            <a:pPr algn="ctr"/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3968" y="1124744"/>
            <a:ext cx="936104" cy="923330"/>
          </a:xfrm>
          <a:prstGeom prst="rect">
            <a:avLst/>
          </a:prstGeom>
          <a:solidFill>
            <a:srgbClr val="A3A8C2"/>
          </a:solidFill>
        </p:spPr>
        <p:txBody>
          <a:bodyPr wrap="square" rtlCol="0">
            <a:spAutoFit/>
          </a:bodyPr>
          <a:lstStyle/>
          <a:p>
            <a:r>
              <a:rPr lang="en-US" altLang="ko-KR" sz="5400" b="1" dirty="0" smtClean="0">
                <a:solidFill>
                  <a:schemeClr val="bg1"/>
                </a:solidFill>
              </a:rPr>
              <a:t>C-</a:t>
            </a:r>
            <a:endParaRPr lang="ko-KR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987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1644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ko-KR" altLang="en-US" dirty="0" smtClean="0"/>
              <a:t>회사개요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>
                <a:solidFill>
                  <a:schemeClr val="bg1">
                    <a:lumMod val="65000"/>
                  </a:schemeClr>
                </a:solidFill>
              </a:rPr>
              <a:t>C-BUNKER </a:t>
            </a:r>
            <a:r>
              <a:rPr lang="ko-KR" altLang="en-US" dirty="0" smtClean="0">
                <a:solidFill>
                  <a:schemeClr val="bg1">
                    <a:lumMod val="65000"/>
                  </a:schemeClr>
                </a:solidFill>
              </a:rPr>
              <a:t>개요</a:t>
            </a:r>
            <a:endParaRPr lang="ko-KR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" y="4994134"/>
            <a:ext cx="2272009" cy="1894639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010" y="5019905"/>
            <a:ext cx="4492681" cy="186886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872" y="5019905"/>
            <a:ext cx="2331033" cy="1868868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998" y="3065874"/>
            <a:ext cx="3192439" cy="1898636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040463"/>
            <a:ext cx="2858467" cy="1900705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4" y="3065874"/>
            <a:ext cx="2905473" cy="187529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644" y="1536174"/>
            <a:ext cx="909126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/>
              <a:t>회사명        ㈜</a:t>
            </a:r>
            <a:r>
              <a:rPr lang="en-US" altLang="ko-KR" dirty="0" smtClean="0"/>
              <a:t>C-BUNKER              </a:t>
            </a:r>
            <a:r>
              <a:rPr lang="ko-KR" altLang="en-US" dirty="0" smtClean="0"/>
              <a:t>대표이사         성도경</a:t>
            </a:r>
            <a:r>
              <a:rPr lang="en-US" altLang="ko-KR" dirty="0" smtClean="0"/>
              <a:t>,</a:t>
            </a:r>
            <a:r>
              <a:rPr lang="ko-KR" altLang="en-US" dirty="0" smtClean="0"/>
              <a:t>채주영</a:t>
            </a:r>
            <a:r>
              <a:rPr lang="en-US" altLang="ko-KR" dirty="0" smtClean="0"/>
              <a:t>,</a:t>
            </a:r>
            <a:r>
              <a:rPr lang="ko-KR" altLang="en-US" dirty="0" smtClean="0"/>
              <a:t>김평강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주요서비스   온라인 튜닝 컨설팅     설립일             </a:t>
            </a:r>
            <a:r>
              <a:rPr lang="en-US" altLang="ko-KR" dirty="0" smtClean="0"/>
              <a:t>2016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00</a:t>
            </a:r>
            <a:r>
              <a:rPr lang="ko-KR" altLang="en-US" dirty="0" smtClean="0"/>
              <a:t>월</a:t>
            </a:r>
            <a:r>
              <a:rPr lang="en-US" altLang="ko-KR" dirty="0" smtClean="0"/>
              <a:t>00</a:t>
            </a:r>
            <a:r>
              <a:rPr lang="ko-KR" altLang="en-US" dirty="0" smtClean="0"/>
              <a:t>일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주요사업      온라인 튜닝 컨설팅     홈페이지 주소    </a:t>
            </a:r>
            <a:r>
              <a:rPr lang="en-US" altLang="ko-KR" dirty="0" smtClean="0"/>
              <a:t>WWW.C-BUNKER.COM</a:t>
            </a:r>
          </a:p>
          <a:p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3806749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dirty="0"/>
              <a:t>C-BUNKER </a:t>
            </a:r>
            <a:br>
              <a:rPr lang="en-US" altLang="ko-KR" dirty="0"/>
            </a:br>
            <a:r>
              <a:rPr lang="ko-KR" altLang="en-US" dirty="0" smtClean="0"/>
              <a:t>주요 서비스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-2028" y="1628800"/>
            <a:ext cx="9146028" cy="5229200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n-US" altLang="ko-KR" dirty="0" smtClean="0"/>
              <a:t>C-BUNKER</a:t>
            </a:r>
            <a:r>
              <a:rPr lang="ko-KR" altLang="en-US" dirty="0" smtClean="0"/>
              <a:t>는 튜닝을 원하는 </a:t>
            </a:r>
            <a:r>
              <a:rPr lang="ko-KR" altLang="en-US" dirty="0" err="1" smtClean="0"/>
              <a:t>시공자와</a:t>
            </a:r>
            <a:r>
              <a:rPr lang="ko-KR" altLang="en-US" dirty="0" smtClean="0"/>
              <a:t> 전문 튜닝 </a:t>
            </a:r>
            <a:r>
              <a:rPr lang="ko-KR" altLang="en-US" dirty="0" err="1" smtClean="0"/>
              <a:t>시공자를</a:t>
            </a:r>
            <a:r>
              <a:rPr lang="ko-KR" altLang="en-US" dirty="0" smtClean="0"/>
              <a:t> 연결해 주는 튜닝 플랫폼입니다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지역에 맞게 연결</a:t>
            </a:r>
            <a:r>
              <a:rPr lang="en-US" altLang="ko-KR" dirty="0" smtClean="0"/>
              <a:t>)</a:t>
            </a:r>
          </a:p>
          <a:p>
            <a:pPr marL="0" indent="0">
              <a:lnSpc>
                <a:spcPct val="170000"/>
              </a:lnSpc>
              <a:buNone/>
            </a:pPr>
            <a:endParaRPr lang="en-US" altLang="ko-KR" dirty="0"/>
          </a:p>
          <a:p>
            <a:pPr marL="0" indent="0">
              <a:lnSpc>
                <a:spcPct val="170000"/>
              </a:lnSpc>
              <a:buNone/>
            </a:pPr>
            <a:r>
              <a:rPr lang="ko-KR" altLang="en-US" dirty="0" smtClean="0"/>
              <a:t>또 한 다른 많은 시공 사례들을 통하여 자신의 차량을 유행에 맞게 튜닝 할 수 있습니다</a:t>
            </a:r>
            <a:r>
              <a:rPr lang="en-US" altLang="ko-KR" dirty="0" smtClean="0"/>
              <a:t>.</a:t>
            </a:r>
          </a:p>
          <a:p>
            <a:pPr marL="0" indent="0">
              <a:lnSpc>
                <a:spcPct val="170000"/>
              </a:lnSpc>
              <a:buNone/>
            </a:pPr>
            <a:endParaRPr lang="en-US" altLang="ko-KR" dirty="0"/>
          </a:p>
          <a:p>
            <a:pPr marL="0" indent="0">
              <a:lnSpc>
                <a:spcPct val="170000"/>
              </a:lnSpc>
              <a:buNone/>
            </a:pPr>
            <a:r>
              <a:rPr lang="ko-KR" altLang="en-US" dirty="0" smtClean="0"/>
              <a:t>저희 </a:t>
            </a:r>
            <a:r>
              <a:rPr lang="en-US" altLang="ko-KR" dirty="0" smtClean="0"/>
              <a:t>C-BUNKER</a:t>
            </a:r>
            <a:r>
              <a:rPr lang="ko-KR" altLang="en-US" dirty="0" smtClean="0"/>
              <a:t>에서는 여러분 들의 차를 </a:t>
            </a:r>
            <a:endParaRPr lang="en-US" altLang="ko-KR" dirty="0" smtClean="0"/>
          </a:p>
          <a:p>
            <a:pPr marL="0" indent="0">
              <a:lnSpc>
                <a:spcPct val="170000"/>
              </a:lnSpc>
              <a:buNone/>
            </a:pPr>
            <a:r>
              <a:rPr lang="ko-KR" altLang="en-US" dirty="0" smtClean="0"/>
              <a:t>여러분들이 원하는 대로 만들어 드립니다</a:t>
            </a:r>
            <a:r>
              <a:rPr lang="en-US" altLang="ko-KR" dirty="0" smtClean="0"/>
              <a:t>.</a:t>
            </a:r>
          </a:p>
          <a:p>
            <a:pPr marL="0" indent="0">
              <a:lnSpc>
                <a:spcPct val="170000"/>
              </a:lnSpc>
              <a:buNone/>
            </a:pPr>
            <a:endParaRPr lang="en-US" altLang="ko-KR" dirty="0"/>
          </a:p>
          <a:p>
            <a:pPr marL="0" indent="0">
              <a:lnSpc>
                <a:spcPct val="170000"/>
              </a:lnSpc>
              <a:buNone/>
            </a:pPr>
            <a:r>
              <a:rPr lang="ko-KR" altLang="en-US" dirty="0" smtClean="0"/>
              <a:t>여러 </a:t>
            </a:r>
            <a:r>
              <a:rPr lang="ko-KR" altLang="en-US" dirty="0" err="1" smtClean="0"/>
              <a:t>샾들의</a:t>
            </a:r>
            <a:r>
              <a:rPr lang="ko-KR" altLang="en-US" dirty="0" smtClean="0"/>
              <a:t> 디자인과 가격을 비교 하여 보다 합리적으로 튜닝을 제공 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5801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32048"/>
            <a:ext cx="8229600" cy="1143000"/>
          </a:xfrm>
        </p:spPr>
        <p:txBody>
          <a:bodyPr/>
          <a:lstStyle/>
          <a:p>
            <a:pPr algn="l"/>
            <a:r>
              <a:rPr lang="en-US" altLang="ko-KR" dirty="0" smtClean="0"/>
              <a:t> Step 1. </a:t>
            </a:r>
            <a:r>
              <a:rPr lang="ko-KR" altLang="en-US" dirty="0" smtClean="0"/>
              <a:t>시장 세분화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8855286"/>
              </p:ext>
            </p:extLst>
          </p:nvPr>
        </p:nvGraphicFramePr>
        <p:xfrm>
          <a:off x="107504" y="1174968"/>
          <a:ext cx="8988147" cy="5422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5155"/>
                <a:gridCol w="1450504"/>
                <a:gridCol w="2088232"/>
                <a:gridCol w="2304256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smtClean="0"/>
                        <a:t>연령</a:t>
                      </a:r>
                      <a:endParaRPr lang="ko-KR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smtClean="0"/>
                        <a:t>가격</a:t>
                      </a:r>
                      <a:endParaRPr lang="ko-KR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smtClean="0"/>
                        <a:t>사용목적</a:t>
                      </a:r>
                      <a:endParaRPr lang="ko-KR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smtClean="0"/>
                        <a:t>브랜드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ko-KR" altLang="en-US" sz="2400" dirty="0" smtClean="0"/>
                        <a:t>이미지</a:t>
                      </a:r>
                      <a:endParaRPr lang="ko-KR" altLang="en-US" sz="2400" dirty="0"/>
                    </a:p>
                  </a:txBody>
                  <a:tcPr/>
                </a:tc>
              </a:tr>
              <a:tr h="334463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대 </a:t>
                      </a:r>
                      <a:r>
                        <a:rPr lang="en-US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벤처 </a:t>
                      </a:r>
                      <a:r>
                        <a:rPr lang="ko-KR" altLang="ko-KR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창업가</a:t>
                      </a:r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endParaRPr lang="ko-KR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r>
                        <a:rPr lang="en-US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대 </a:t>
                      </a:r>
                      <a:r>
                        <a:rPr lang="en-US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직장인</a:t>
                      </a:r>
                      <a:r>
                        <a:rPr lang="en-US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사업가</a:t>
                      </a:r>
                    </a:p>
                    <a:p>
                      <a:pPr latinLnBrk="1"/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r>
                        <a:rPr lang="en-US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대 </a:t>
                      </a:r>
                      <a:r>
                        <a:rPr lang="en-US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동호회</a:t>
                      </a:r>
                      <a:r>
                        <a:rPr lang="en-US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직장인</a:t>
                      </a:r>
                      <a:r>
                        <a:rPr lang="en-US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latinLnBrk="1"/>
                      <a:r>
                        <a:rPr lang="en-US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</a:t>
                      </a:r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사업가</a:t>
                      </a:r>
                    </a:p>
                    <a:p>
                      <a:pPr latinLnBrk="1"/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r>
                        <a:rPr lang="en-US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대 </a:t>
                      </a:r>
                      <a:r>
                        <a:rPr lang="en-US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사업가</a:t>
                      </a:r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저가 </a:t>
                      </a:r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중저가 </a:t>
                      </a:r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중고가</a:t>
                      </a:r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고가</a:t>
                      </a:r>
                      <a:endParaRPr lang="ko-KR" altLang="ko-KR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 smtClean="0"/>
                        <a:t>디자인</a:t>
                      </a:r>
                      <a:endParaRPr lang="en-US" altLang="ko-KR" sz="2400" dirty="0" smtClean="0"/>
                    </a:p>
                    <a:p>
                      <a:pPr latinLnBrk="1"/>
                      <a:endParaRPr lang="en-US" altLang="ko-KR" sz="2400" dirty="0" smtClean="0"/>
                    </a:p>
                    <a:p>
                      <a:pPr latinLnBrk="1"/>
                      <a:r>
                        <a:rPr lang="ko-KR" altLang="en-US" sz="2400" dirty="0" smtClean="0"/>
                        <a:t>성능 향상</a:t>
                      </a:r>
                      <a:endParaRPr lang="ko-KR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간편한</a:t>
                      </a:r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고급스러운</a:t>
                      </a:r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개성적인</a:t>
                      </a:r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젊은</a:t>
                      </a:r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클래식한</a:t>
                      </a:r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편안한</a:t>
                      </a:r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남성적인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09682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dirty="0" smtClean="0"/>
              <a:t>C-BUNKER 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dirty="0" smtClean="0"/>
              <a:t>사이트 이용 방법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US" altLang="ko-KR" sz="2000" b="1" u="sng" dirty="0" smtClean="0"/>
              <a:t>Step1.</a:t>
            </a:r>
            <a:r>
              <a:rPr lang="en-US" altLang="ko-KR" sz="2000" b="1" dirty="0" smtClean="0"/>
              <a:t>  </a:t>
            </a:r>
            <a:r>
              <a:rPr lang="ko-KR" altLang="en-US" sz="2000" dirty="0" smtClean="0"/>
              <a:t>온라인 상에 사진이 원하는 튜닝 게재 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게시물을 통하여</a:t>
            </a:r>
            <a:r>
              <a:rPr lang="en-US" altLang="ko-KR" sz="2000" dirty="0" smtClean="0"/>
              <a:t>)</a:t>
            </a:r>
          </a:p>
          <a:p>
            <a:pPr>
              <a:lnSpc>
                <a:spcPct val="250000"/>
              </a:lnSpc>
            </a:pPr>
            <a:r>
              <a:rPr lang="en-US" altLang="ko-KR" sz="2000" b="1" u="sng" dirty="0" smtClean="0"/>
              <a:t>Step2.</a:t>
            </a:r>
            <a:r>
              <a:rPr lang="en-US" altLang="ko-KR" sz="2000" dirty="0" smtClean="0"/>
              <a:t>  </a:t>
            </a:r>
            <a:r>
              <a:rPr lang="ko-KR" altLang="en-US" sz="2000" dirty="0" smtClean="0"/>
              <a:t>다양한 </a:t>
            </a:r>
            <a:r>
              <a:rPr lang="ko-KR" altLang="en-US" sz="2000" dirty="0" err="1" smtClean="0"/>
              <a:t>튜닝샵에서</a:t>
            </a:r>
            <a:r>
              <a:rPr lang="ko-KR" altLang="en-US" sz="2000" dirty="0" smtClean="0"/>
              <a:t> 고객이 원하는 튜닝에 대한 컨설팅 및 견적서 제출</a:t>
            </a:r>
            <a:endParaRPr lang="en-US" altLang="ko-KR" sz="2000" dirty="0" smtClean="0"/>
          </a:p>
          <a:p>
            <a:pPr>
              <a:lnSpc>
                <a:spcPct val="250000"/>
              </a:lnSpc>
            </a:pPr>
            <a:r>
              <a:rPr lang="en-US" altLang="ko-KR" sz="2000" b="1" u="sng" dirty="0" smtClean="0"/>
              <a:t>Step3.</a:t>
            </a:r>
            <a:r>
              <a:rPr lang="en-US" altLang="ko-KR" sz="2000" dirty="0" smtClean="0"/>
              <a:t>  </a:t>
            </a:r>
            <a:r>
              <a:rPr lang="ko-KR" altLang="en-US" sz="2000" dirty="0" smtClean="0"/>
              <a:t>다양한 견적서들 중 고객이 자기가 원하는 견적서 선택</a:t>
            </a:r>
            <a:endParaRPr lang="en-US" altLang="ko-KR" sz="2000" dirty="0" smtClean="0"/>
          </a:p>
          <a:p>
            <a:pPr>
              <a:lnSpc>
                <a:spcPct val="250000"/>
              </a:lnSpc>
            </a:pPr>
            <a:r>
              <a:rPr lang="en-US" altLang="ko-KR" sz="2000" b="1" u="sng" dirty="0" smtClean="0"/>
              <a:t>Step4.</a:t>
            </a:r>
            <a:r>
              <a:rPr lang="en-US" altLang="ko-KR" sz="2000" dirty="0" smtClean="0"/>
              <a:t>  </a:t>
            </a:r>
            <a:r>
              <a:rPr lang="ko-KR" altLang="en-US" sz="2000" dirty="0" smtClean="0"/>
              <a:t>견적서에 책정된 가격 결제</a:t>
            </a:r>
            <a:endParaRPr lang="en-US" altLang="ko-KR" sz="2000" dirty="0" smtClean="0"/>
          </a:p>
          <a:p>
            <a:pPr>
              <a:lnSpc>
                <a:spcPct val="250000"/>
              </a:lnSpc>
            </a:pPr>
            <a:r>
              <a:rPr lang="en-US" altLang="ko-KR" sz="2000" b="1" u="sng" dirty="0" smtClean="0"/>
              <a:t>Step5.</a:t>
            </a:r>
            <a:r>
              <a:rPr lang="en-US" altLang="ko-KR" sz="2000" dirty="0" smtClean="0"/>
              <a:t>  </a:t>
            </a:r>
            <a:r>
              <a:rPr lang="ko-KR" altLang="en-US" sz="2000" dirty="0" smtClean="0"/>
              <a:t>고객이 선택한 견적서를 제출한 </a:t>
            </a:r>
            <a:r>
              <a:rPr lang="ko-KR" altLang="en-US" sz="2000" dirty="0" err="1" smtClean="0"/>
              <a:t>튜닝샾과</a:t>
            </a:r>
            <a:r>
              <a:rPr lang="ko-KR" altLang="en-US" sz="2000" dirty="0" smtClean="0"/>
              <a:t> 고객을 연결</a:t>
            </a:r>
            <a:endParaRPr lang="en-US" altLang="ko-KR" sz="2000" dirty="0" smtClean="0"/>
          </a:p>
          <a:p>
            <a:pPr>
              <a:lnSpc>
                <a:spcPct val="250000"/>
              </a:lnSpc>
            </a:pPr>
            <a:r>
              <a:rPr lang="en-US" altLang="ko-KR" sz="2000" b="1" u="sng" dirty="0" smtClean="0"/>
              <a:t>Step6.</a:t>
            </a:r>
            <a:r>
              <a:rPr lang="en-US" altLang="ko-KR" sz="2000" dirty="0" smtClean="0"/>
              <a:t>  </a:t>
            </a:r>
            <a:r>
              <a:rPr lang="ko-KR" altLang="en-US" sz="2000" dirty="0" smtClean="0"/>
              <a:t>고객은 서비스에 대한 후기 작성 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포인트 지급</a:t>
            </a:r>
            <a:r>
              <a:rPr lang="en-US" altLang="ko-KR" sz="2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51422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340768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dirty="0" smtClean="0"/>
              <a:t>Step.7 </a:t>
            </a:r>
            <a:r>
              <a:rPr lang="ko-KR" altLang="en-US" sz="4800" dirty="0" err="1" smtClean="0"/>
              <a:t>포지셔닝</a:t>
            </a:r>
            <a:r>
              <a:rPr lang="ko-KR" altLang="en-US" sz="4800" dirty="0" smtClean="0"/>
              <a:t> 차트</a:t>
            </a:r>
            <a:endParaRPr lang="ko-KR" altLang="en-US" sz="4800" dirty="0"/>
          </a:p>
        </p:txBody>
      </p:sp>
    </p:spTree>
    <p:extLst>
      <p:ext uri="{BB962C8B-B14F-4D97-AF65-F5344CB8AC3E}">
        <p14:creationId xmlns:p14="http://schemas.microsoft.com/office/powerpoint/2010/main" val="10162617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화살표 연결선 4"/>
          <p:cNvCxnSpPr/>
          <p:nvPr/>
        </p:nvCxnSpPr>
        <p:spPr>
          <a:xfrm flipV="1">
            <a:off x="1187624" y="548680"/>
            <a:ext cx="0" cy="54726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화살표 연결선 6"/>
          <p:cNvCxnSpPr/>
          <p:nvPr/>
        </p:nvCxnSpPr>
        <p:spPr>
          <a:xfrm>
            <a:off x="1187624" y="6021288"/>
            <a:ext cx="73448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1187624" y="3212976"/>
            <a:ext cx="7344816" cy="0"/>
          </a:xfrm>
          <a:prstGeom prst="line">
            <a:avLst/>
          </a:prstGeom>
          <a:ln cmpd="dbl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-828600" y="2701369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/>
              <a:t>접 </a:t>
            </a:r>
            <a:endParaRPr lang="en-US" altLang="ko-KR" sz="2400" b="1" dirty="0" smtClean="0"/>
          </a:p>
          <a:p>
            <a:pPr algn="ctr"/>
            <a:r>
              <a:rPr lang="ko-KR" altLang="en-US" sz="2400" b="1" dirty="0" smtClean="0"/>
              <a:t>근 </a:t>
            </a:r>
            <a:endParaRPr lang="en-US" altLang="ko-KR" sz="2400" b="1" dirty="0" smtClean="0"/>
          </a:p>
          <a:p>
            <a:pPr algn="ctr"/>
            <a:r>
              <a:rPr lang="ko-KR" altLang="en-US" sz="2400" b="1" dirty="0" smtClean="0"/>
              <a:t>성</a:t>
            </a:r>
            <a:endParaRPr lang="ko-KR" alt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11560" y="620688"/>
            <a:ext cx="461665" cy="165618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dirty="0" smtClean="0"/>
              <a:t>높다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3568" y="5517232"/>
            <a:ext cx="461665" cy="165618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dirty="0"/>
              <a:t>낮</a:t>
            </a:r>
            <a:r>
              <a:rPr lang="ko-KR" altLang="en-US" dirty="0" smtClean="0"/>
              <a:t>다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779912" y="6156012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/>
              <a:t>효율성</a:t>
            </a:r>
            <a:endParaRPr lang="ko-KR" alt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452320" y="61560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좋다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51720" y="614173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나쁘다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300192" y="764704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u="sng" dirty="0" smtClean="0">
                <a:solidFill>
                  <a:srgbClr val="7030A0"/>
                </a:solidFill>
              </a:rPr>
              <a:t>C-BUNKER</a:t>
            </a:r>
            <a:endParaRPr lang="ko-KR" altLang="en-US" sz="2800" b="1" u="sng" dirty="0">
              <a:solidFill>
                <a:srgbClr val="7030A0"/>
              </a:solidFill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027" y="1988840"/>
            <a:ext cx="2653269" cy="2138185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451" y="4073995"/>
            <a:ext cx="1874549" cy="1443237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85423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804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32048"/>
            <a:ext cx="8229600" cy="1143000"/>
          </a:xfrm>
        </p:spPr>
        <p:txBody>
          <a:bodyPr/>
          <a:lstStyle/>
          <a:p>
            <a:pPr algn="l"/>
            <a:r>
              <a:rPr lang="en-US" altLang="ko-KR" dirty="0" smtClean="0"/>
              <a:t> Step 1. </a:t>
            </a:r>
            <a:r>
              <a:rPr lang="ko-KR" altLang="en-US" dirty="0" smtClean="0"/>
              <a:t>시장 세분화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5328592"/>
          </a:xfrm>
        </p:spPr>
        <p:txBody>
          <a:bodyPr>
            <a:normAutofit/>
          </a:bodyPr>
          <a:lstStyle/>
          <a:p>
            <a:pPr marL="0" indent="0" latinLnBrk="0">
              <a:buNone/>
            </a:pPr>
            <a:r>
              <a:rPr lang="en-US" altLang="ko-KR" dirty="0" smtClean="0"/>
              <a:t>1. </a:t>
            </a:r>
            <a:r>
              <a:rPr lang="ko-KR" altLang="ko-KR" dirty="0" smtClean="0"/>
              <a:t>최종사용자</a:t>
            </a:r>
            <a:r>
              <a:rPr lang="en-US" altLang="ko-KR" dirty="0" smtClean="0"/>
              <a:t> </a:t>
            </a:r>
            <a:r>
              <a:rPr lang="en-US" altLang="ko-KR" dirty="0"/>
              <a:t>: </a:t>
            </a:r>
            <a:r>
              <a:rPr lang="ko-KR" altLang="ko-KR" dirty="0"/>
              <a:t>의뢰하는 </a:t>
            </a:r>
            <a:r>
              <a:rPr lang="ko-KR" altLang="ko-KR" dirty="0" smtClean="0"/>
              <a:t>고객</a:t>
            </a:r>
            <a:endParaRPr lang="en-US" altLang="ko-KR" dirty="0" smtClean="0"/>
          </a:p>
          <a:p>
            <a:pPr marL="0" indent="0" latinLnBrk="0">
              <a:buNone/>
            </a:pPr>
            <a:r>
              <a:rPr lang="en-US" altLang="ko-KR" dirty="0" smtClean="0"/>
              <a:t>2. </a:t>
            </a:r>
            <a:r>
              <a:rPr lang="ko-KR" altLang="ko-KR" dirty="0" smtClean="0"/>
              <a:t>용도</a:t>
            </a:r>
            <a:r>
              <a:rPr lang="en-US" altLang="ko-KR" dirty="0" smtClean="0"/>
              <a:t> </a:t>
            </a:r>
            <a:r>
              <a:rPr lang="en-US" altLang="ko-KR" dirty="0"/>
              <a:t>: </a:t>
            </a:r>
            <a:r>
              <a:rPr lang="ko-KR" altLang="ko-KR" dirty="0"/>
              <a:t>자신의 자동차를 개성 있고 </a:t>
            </a:r>
            <a:r>
              <a:rPr lang="ko-KR" altLang="ko-KR" dirty="0" smtClean="0"/>
              <a:t>편리하게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       </a:t>
            </a:r>
            <a:r>
              <a:rPr lang="ko-KR" altLang="ko-KR" dirty="0" smtClean="0"/>
              <a:t>만들기 </a:t>
            </a:r>
            <a:r>
              <a:rPr lang="ko-KR" altLang="ko-KR" dirty="0"/>
              <a:t>위해 이용</a:t>
            </a:r>
          </a:p>
          <a:p>
            <a:pPr marL="0" indent="0" latinLnBrk="0">
              <a:buNone/>
            </a:pPr>
            <a:r>
              <a:rPr lang="en-US" altLang="ko-KR" dirty="0" smtClean="0"/>
              <a:t>3. </a:t>
            </a:r>
            <a:r>
              <a:rPr lang="ko-KR" altLang="ko-KR" dirty="0" smtClean="0"/>
              <a:t>혜택</a:t>
            </a:r>
            <a:r>
              <a:rPr lang="en-US" altLang="ko-KR" dirty="0" smtClean="0"/>
              <a:t> </a:t>
            </a:r>
            <a:r>
              <a:rPr lang="en-US" altLang="ko-KR" dirty="0"/>
              <a:t>: </a:t>
            </a:r>
            <a:r>
              <a:rPr lang="ko-KR" altLang="ko-KR" dirty="0"/>
              <a:t>시간절약</a:t>
            </a:r>
            <a:r>
              <a:rPr lang="en-US" altLang="ko-KR" dirty="0"/>
              <a:t>, </a:t>
            </a:r>
            <a:r>
              <a:rPr lang="ko-KR" altLang="ko-KR" dirty="0"/>
              <a:t>비용절감</a:t>
            </a:r>
          </a:p>
          <a:p>
            <a:pPr marL="0" indent="0" latinLnBrk="0">
              <a:buNone/>
            </a:pPr>
            <a:r>
              <a:rPr lang="en-US" altLang="ko-KR" dirty="0" smtClean="0"/>
              <a:t>4. </a:t>
            </a:r>
            <a:r>
              <a:rPr lang="ko-KR" altLang="ko-KR" dirty="0" smtClean="0"/>
              <a:t>시장특성</a:t>
            </a:r>
            <a:r>
              <a:rPr lang="en-US" altLang="ko-KR" dirty="0" smtClean="0"/>
              <a:t> </a:t>
            </a:r>
            <a:r>
              <a:rPr lang="en-US" altLang="ko-KR" dirty="0"/>
              <a:t>: </a:t>
            </a:r>
            <a:r>
              <a:rPr lang="ko-KR" altLang="ko-KR" dirty="0"/>
              <a:t>신기술의 도입을 장려하는 시장</a:t>
            </a:r>
          </a:p>
          <a:p>
            <a:pPr marL="0" indent="0" latinLnBrk="0">
              <a:buNone/>
            </a:pPr>
            <a:r>
              <a:rPr lang="en-US" altLang="ko-KR" dirty="0" smtClean="0"/>
              <a:t>5. </a:t>
            </a:r>
            <a:r>
              <a:rPr lang="ko-KR" altLang="ko-KR" dirty="0" smtClean="0"/>
              <a:t>파트너</a:t>
            </a:r>
            <a:r>
              <a:rPr lang="en-US" altLang="ko-KR" dirty="0" smtClean="0"/>
              <a:t> </a:t>
            </a:r>
            <a:r>
              <a:rPr lang="en-US" altLang="ko-KR" dirty="0"/>
              <a:t>: </a:t>
            </a:r>
            <a:r>
              <a:rPr lang="ko-KR" altLang="ko-KR" dirty="0"/>
              <a:t>튜닝 </a:t>
            </a:r>
            <a:r>
              <a:rPr lang="ko-KR" altLang="ko-KR" dirty="0" err="1" smtClean="0"/>
              <a:t>샾</a:t>
            </a:r>
            <a:r>
              <a:rPr lang="en-US" altLang="ko-KR" dirty="0" smtClean="0"/>
              <a:t> (</a:t>
            </a:r>
            <a:r>
              <a:rPr lang="ko-KR" altLang="ko-KR" dirty="0"/>
              <a:t>협력업체</a:t>
            </a:r>
            <a:r>
              <a:rPr lang="en-US" altLang="ko-KR" dirty="0"/>
              <a:t>)</a:t>
            </a:r>
            <a:endParaRPr lang="ko-KR" altLang="ko-KR" dirty="0"/>
          </a:p>
          <a:p>
            <a:pPr marL="0" indent="0" latinLnBrk="0">
              <a:buNone/>
            </a:pPr>
            <a:r>
              <a:rPr lang="en-US" altLang="ko-KR" dirty="0" smtClean="0"/>
              <a:t>6. </a:t>
            </a:r>
            <a:r>
              <a:rPr lang="ko-KR" altLang="ko-KR" dirty="0" smtClean="0"/>
              <a:t>시장 </a:t>
            </a:r>
            <a:r>
              <a:rPr lang="ko-KR" altLang="ko-KR" dirty="0"/>
              <a:t>규모</a:t>
            </a:r>
            <a:r>
              <a:rPr lang="en-US" altLang="ko-KR" dirty="0"/>
              <a:t> : 3000</a:t>
            </a:r>
            <a:r>
              <a:rPr lang="ko-KR" altLang="ko-KR" dirty="0" err="1"/>
              <a:t>만명</a:t>
            </a:r>
            <a:endParaRPr lang="ko-KR" altLang="ko-KR" dirty="0"/>
          </a:p>
          <a:p>
            <a:pPr marL="0" indent="0" latinLnBrk="0">
              <a:buNone/>
            </a:pPr>
            <a:r>
              <a:rPr lang="en-US" altLang="ko-KR" dirty="0" smtClean="0"/>
              <a:t>7. </a:t>
            </a:r>
            <a:r>
              <a:rPr lang="ko-KR" altLang="ko-KR" dirty="0" smtClean="0"/>
              <a:t>경쟁자</a:t>
            </a:r>
            <a:r>
              <a:rPr lang="en-US" altLang="ko-KR" dirty="0" smtClean="0"/>
              <a:t> </a:t>
            </a:r>
            <a:r>
              <a:rPr lang="en-US" altLang="ko-KR" dirty="0"/>
              <a:t>: 3M, the treatment, </a:t>
            </a:r>
            <a:r>
              <a:rPr lang="en-US" altLang="ko-KR" dirty="0" smtClean="0"/>
              <a:t>CINEP</a:t>
            </a:r>
          </a:p>
          <a:p>
            <a:pPr marL="0" indent="0" latinLnBrk="0">
              <a:buNone/>
            </a:pPr>
            <a:r>
              <a:rPr lang="en-US" altLang="ko-KR" dirty="0" smtClean="0"/>
              <a:t>              (</a:t>
            </a:r>
            <a:r>
              <a:rPr lang="ko-KR" altLang="ko-KR" dirty="0" smtClean="0"/>
              <a:t>외국계 </a:t>
            </a:r>
            <a:r>
              <a:rPr lang="ko-KR" altLang="ko-KR" dirty="0"/>
              <a:t>자동차 튜닝 </a:t>
            </a:r>
            <a:r>
              <a:rPr lang="ko-KR" altLang="ko-KR" dirty="0" smtClean="0"/>
              <a:t>기업</a:t>
            </a:r>
            <a:r>
              <a:rPr lang="en-US" altLang="ko-KR" dirty="0" smtClean="0"/>
              <a:t>)</a:t>
            </a:r>
            <a:endParaRPr lang="ko-KR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4555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Step 2. </a:t>
            </a:r>
            <a:r>
              <a:rPr lang="ko-KR" altLang="en-US" dirty="0" smtClean="0"/>
              <a:t>거점 시장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412776"/>
            <a:ext cx="8579296" cy="503001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altLang="ko-KR" dirty="0"/>
              <a:t>1. </a:t>
            </a:r>
            <a:r>
              <a:rPr lang="ko-KR" altLang="ko-KR" dirty="0"/>
              <a:t>지불능력이 충분한가</a:t>
            </a:r>
            <a:r>
              <a:rPr lang="en-US" altLang="ko-KR" dirty="0"/>
              <a:t>? </a:t>
            </a:r>
            <a:r>
              <a:rPr lang="ko-KR" altLang="ko-KR" dirty="0"/>
              <a:t>충분하다</a:t>
            </a:r>
            <a:r>
              <a:rPr lang="en-US" altLang="ko-KR" dirty="0"/>
              <a:t>.</a:t>
            </a:r>
            <a:endParaRPr lang="ko-KR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2</a:t>
            </a:r>
            <a:r>
              <a:rPr lang="en-US" altLang="ko-KR" dirty="0"/>
              <a:t>. </a:t>
            </a:r>
            <a:r>
              <a:rPr lang="ko-KR" altLang="ko-KR" dirty="0"/>
              <a:t>목표고객이 판매조직에 쉽게 접근할 방법이 있는가</a:t>
            </a:r>
            <a:r>
              <a:rPr lang="en-US" altLang="ko-KR" dirty="0"/>
              <a:t>?</a:t>
            </a:r>
            <a:endParaRPr lang="ko-KR" altLang="ko-KR" dirty="0"/>
          </a:p>
          <a:p>
            <a:pPr>
              <a:buFontTx/>
              <a:buChar char="-"/>
            </a:pPr>
            <a:r>
              <a:rPr lang="ko-KR" altLang="ko-KR" dirty="0" smtClean="0"/>
              <a:t>온라인을 </a:t>
            </a:r>
            <a:r>
              <a:rPr lang="ko-KR" altLang="ko-KR" dirty="0"/>
              <a:t>통한 컨설팅 서비스를 이용할 수 있기 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   </a:t>
            </a:r>
            <a:r>
              <a:rPr lang="ko-KR" altLang="ko-KR" dirty="0" smtClean="0"/>
              <a:t>때문에 </a:t>
            </a:r>
            <a:r>
              <a:rPr lang="ko-KR" altLang="en-US" dirty="0" smtClean="0"/>
              <a:t>쉽</a:t>
            </a:r>
            <a:r>
              <a:rPr lang="ko-KR" altLang="ko-KR" dirty="0" smtClean="0"/>
              <a:t>게 </a:t>
            </a:r>
            <a:r>
              <a:rPr lang="ko-KR" altLang="ko-KR" dirty="0"/>
              <a:t>접근할 수 있다</a:t>
            </a:r>
            <a:r>
              <a:rPr lang="en-US" altLang="ko-KR" dirty="0" smtClean="0"/>
              <a:t>.</a:t>
            </a:r>
          </a:p>
          <a:p>
            <a:pPr>
              <a:buFontTx/>
              <a:buChar char="-"/>
            </a:pPr>
            <a:endParaRPr lang="ko-KR" altLang="ko-KR" dirty="0"/>
          </a:p>
          <a:p>
            <a:pPr marL="0" indent="0">
              <a:buNone/>
            </a:pPr>
            <a:r>
              <a:rPr lang="en-US" altLang="ko-KR" dirty="0"/>
              <a:t>3. </a:t>
            </a:r>
            <a:r>
              <a:rPr lang="ko-KR" altLang="ko-KR" dirty="0"/>
              <a:t>목표고객이 구매할 수 밖에 없는 절박한 이유는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</a:t>
            </a:r>
            <a:r>
              <a:rPr lang="ko-KR" altLang="ko-KR" dirty="0" smtClean="0"/>
              <a:t>무엇인가</a:t>
            </a:r>
            <a:r>
              <a:rPr lang="en-US" altLang="ko-KR" dirty="0"/>
              <a:t>?</a:t>
            </a:r>
            <a:endParaRPr lang="ko-KR" altLang="ko-KR" dirty="0"/>
          </a:p>
          <a:p>
            <a:pPr>
              <a:buFontTx/>
              <a:buChar char="-"/>
            </a:pPr>
            <a:r>
              <a:rPr lang="ko-KR" altLang="ko-KR" dirty="0" smtClean="0"/>
              <a:t>차량에 </a:t>
            </a:r>
            <a:r>
              <a:rPr lang="ko-KR" altLang="ko-KR" dirty="0"/>
              <a:t>관심이 많지만 시간이 없는 사업가들이 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 smtClean="0"/>
              <a:t>   </a:t>
            </a:r>
            <a:r>
              <a:rPr lang="ko-KR" altLang="ko-KR" dirty="0" smtClean="0"/>
              <a:t>온라인을 </a:t>
            </a:r>
            <a:r>
              <a:rPr lang="ko-KR" altLang="ko-KR" dirty="0"/>
              <a:t>통해 </a:t>
            </a:r>
            <a:r>
              <a:rPr lang="ko-KR" altLang="ko-KR" dirty="0" smtClean="0"/>
              <a:t>적은 </a:t>
            </a:r>
            <a:r>
              <a:rPr lang="ko-KR" altLang="ko-KR" dirty="0"/>
              <a:t>시간으로 정확한 정보와 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ko-KR" dirty="0" smtClean="0"/>
              <a:t>여러 </a:t>
            </a:r>
            <a:r>
              <a:rPr lang="ko-KR" altLang="ko-KR" dirty="0"/>
              <a:t>상점의 가격 비교</a:t>
            </a:r>
            <a:r>
              <a:rPr lang="en-US" altLang="ko-KR" dirty="0"/>
              <a:t>, </a:t>
            </a:r>
            <a:r>
              <a:rPr lang="ko-KR" altLang="ko-KR" dirty="0"/>
              <a:t>다양한 예시를 </a:t>
            </a:r>
            <a:r>
              <a:rPr lang="ko-KR" altLang="ko-KR" dirty="0" smtClean="0"/>
              <a:t>볼 </a:t>
            </a:r>
            <a:r>
              <a:rPr lang="ko-KR" altLang="ko-KR" dirty="0"/>
              <a:t>수 있다</a:t>
            </a:r>
            <a:r>
              <a:rPr lang="en-US" altLang="ko-KR" dirty="0" smtClean="0"/>
              <a:t>.</a:t>
            </a:r>
            <a:endParaRPr lang="ko-KR" altLang="ko-KR" dirty="0"/>
          </a:p>
        </p:txBody>
      </p:sp>
    </p:spTree>
    <p:extLst>
      <p:ext uri="{BB962C8B-B14F-4D97-AF65-F5344CB8AC3E}">
        <p14:creationId xmlns:p14="http://schemas.microsoft.com/office/powerpoint/2010/main" val="3424916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Step 2. </a:t>
            </a:r>
            <a:r>
              <a:rPr lang="ko-KR" altLang="en-US" dirty="0" smtClean="0"/>
              <a:t>거점 시장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412776"/>
            <a:ext cx="8579296" cy="503001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ko-KR" dirty="0" smtClean="0"/>
              <a:t>4. </a:t>
            </a:r>
            <a:r>
              <a:rPr lang="ko-KR" altLang="ko-KR" dirty="0" smtClean="0"/>
              <a:t>협력업체와 함께 완제품을 기존의 방식보다 시간을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r>
              <a:rPr lang="ko-KR" altLang="ko-KR" dirty="0" smtClean="0"/>
              <a:t> 더 줄일 수 있는가</a:t>
            </a:r>
            <a:r>
              <a:rPr lang="en-US" altLang="ko-KR" dirty="0" smtClean="0"/>
              <a:t>?</a:t>
            </a:r>
            <a:endParaRPr lang="ko-KR" altLang="ko-KR" dirty="0" smtClean="0"/>
          </a:p>
          <a:p>
            <a:pPr>
              <a:buFontTx/>
              <a:buChar char="-"/>
            </a:pPr>
            <a:r>
              <a:rPr lang="ko-KR" altLang="ko-KR" dirty="0" smtClean="0"/>
              <a:t>수많은 협력업체들의 정보를 통해 시간을 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ko-KR" dirty="0" smtClean="0"/>
              <a:t>단축시킬 수 있다</a:t>
            </a:r>
            <a:r>
              <a:rPr lang="en-US" altLang="ko-KR" dirty="0" smtClean="0"/>
              <a:t>.</a:t>
            </a:r>
          </a:p>
          <a:p>
            <a:pPr>
              <a:buFontTx/>
              <a:buChar char="-"/>
            </a:pPr>
            <a:endParaRPr lang="ko-KR" altLang="ko-KR" dirty="0" smtClean="0"/>
          </a:p>
          <a:p>
            <a:pPr marL="0" indent="0">
              <a:buNone/>
            </a:pPr>
            <a:r>
              <a:rPr lang="en-US" altLang="ko-KR" dirty="0" smtClean="0"/>
              <a:t>5. </a:t>
            </a:r>
            <a:r>
              <a:rPr lang="ko-KR" altLang="ko-KR" dirty="0" smtClean="0"/>
              <a:t>난공불락의 경쟁자가 버티고 있는가</a:t>
            </a:r>
            <a:r>
              <a:rPr lang="en-US" altLang="ko-KR" dirty="0" smtClean="0"/>
              <a:t>?</a:t>
            </a:r>
            <a:endParaRPr lang="ko-KR" altLang="ko-KR" dirty="0" smtClean="0"/>
          </a:p>
          <a:p>
            <a:pPr>
              <a:buFontTx/>
              <a:buChar char="-"/>
            </a:pPr>
            <a:r>
              <a:rPr lang="ko-KR" altLang="ko-KR" dirty="0" smtClean="0"/>
              <a:t>유사 업체는 있지만 현재 시장의 대부분을 차지하고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  </a:t>
            </a:r>
            <a:r>
              <a:rPr lang="ko-KR" altLang="ko-KR" dirty="0" smtClean="0"/>
              <a:t> 있는 경쟁자는 없다</a:t>
            </a:r>
            <a:r>
              <a:rPr lang="en-US" altLang="ko-KR" dirty="0" smtClean="0"/>
              <a:t>.</a:t>
            </a:r>
            <a:endParaRPr lang="ko-KR" altLang="ko-KR" dirty="0" smtClean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6. </a:t>
            </a:r>
            <a:r>
              <a:rPr lang="ko-KR" altLang="ko-KR" dirty="0" smtClean="0"/>
              <a:t>세분시장의 성공을 발판으로 다른 시장으로 진출할 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ko-KR" dirty="0" smtClean="0"/>
              <a:t>수 있는가</a:t>
            </a:r>
            <a:r>
              <a:rPr lang="en-US" altLang="ko-KR" dirty="0" smtClean="0"/>
              <a:t>?</a:t>
            </a:r>
            <a:endParaRPr lang="ko-KR" altLang="ko-KR" dirty="0" smtClean="0"/>
          </a:p>
          <a:p>
            <a:pPr marL="0" indent="0">
              <a:buNone/>
            </a:pPr>
            <a:r>
              <a:rPr lang="en-US" altLang="ko-KR" dirty="0" smtClean="0"/>
              <a:t>- </a:t>
            </a:r>
            <a:r>
              <a:rPr lang="ko-KR" altLang="ko-KR" dirty="0" smtClean="0"/>
              <a:t>중고차 경매 시장</a:t>
            </a:r>
            <a:r>
              <a:rPr lang="en-US" altLang="ko-KR" dirty="0" smtClean="0"/>
              <a:t>, </a:t>
            </a:r>
            <a:r>
              <a:rPr lang="ko-KR" altLang="ko-KR" dirty="0" smtClean="0"/>
              <a:t>차량 관리 관련 어플리케이션</a:t>
            </a:r>
            <a:endParaRPr lang="ko-KR" altLang="ko-KR" dirty="0"/>
          </a:p>
        </p:txBody>
      </p:sp>
    </p:spTree>
    <p:extLst>
      <p:ext uri="{BB962C8B-B14F-4D97-AF65-F5344CB8AC3E}">
        <p14:creationId xmlns:p14="http://schemas.microsoft.com/office/powerpoint/2010/main" val="223136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TAM, SAM, SOM</a:t>
            </a:r>
            <a:endParaRPr lang="ko-KR" altLang="en-US" dirty="0"/>
          </a:p>
        </p:txBody>
      </p:sp>
      <p:pic>
        <p:nvPicPr>
          <p:cNvPr id="1026" name="Picture 2" descr="C:\Users\성도경\Desktop\탐쌈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4136"/>
            <a:ext cx="9144000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1897668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 smtClean="0"/>
              <a:t>차량 소유자 </a:t>
            </a:r>
            <a:r>
              <a:rPr lang="en-US" altLang="ko-KR" sz="2800" b="1" dirty="0" smtClean="0"/>
              <a:t>1</a:t>
            </a:r>
            <a:r>
              <a:rPr lang="ko-KR" altLang="en-US" sz="2800" b="1" dirty="0" smtClean="0"/>
              <a:t>억 </a:t>
            </a:r>
            <a:r>
              <a:rPr lang="en-US" altLang="ko-KR" sz="2800" b="1" dirty="0" smtClean="0"/>
              <a:t>3</a:t>
            </a:r>
            <a:r>
              <a:rPr lang="ko-KR" altLang="en-US" sz="2800" b="1" dirty="0" err="1" smtClean="0"/>
              <a:t>천만명</a:t>
            </a:r>
            <a:endParaRPr lang="ko-KR" alt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63688" y="3212976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/>
              <a:t>그 중 차량 </a:t>
            </a:r>
            <a:r>
              <a:rPr lang="ko-KR" altLang="en-US" sz="2400" b="1" dirty="0" err="1" smtClean="0"/>
              <a:t>튜닝샾</a:t>
            </a:r>
            <a:r>
              <a:rPr lang="ko-KR" altLang="en-US" sz="2400" b="1" dirty="0" smtClean="0"/>
              <a:t> 이용자 </a:t>
            </a:r>
            <a:r>
              <a:rPr lang="en-US" altLang="ko-KR" sz="2400" b="1" dirty="0" smtClean="0"/>
              <a:t>7</a:t>
            </a:r>
            <a:r>
              <a:rPr lang="ko-KR" altLang="en-US" sz="2400" b="1" dirty="0" err="1" smtClean="0"/>
              <a:t>천만명</a:t>
            </a:r>
            <a:endParaRPr lang="ko-KR" alt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95736" y="4725144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/>
              <a:t>그 중 </a:t>
            </a:r>
            <a:r>
              <a:rPr lang="en-US" altLang="ko-KR" sz="2400" b="1" dirty="0" smtClean="0"/>
              <a:t>30~40</a:t>
            </a:r>
            <a:r>
              <a:rPr lang="ko-KR" altLang="en-US" sz="2400" b="1" dirty="0" smtClean="0"/>
              <a:t>대 이용자 </a:t>
            </a:r>
            <a:r>
              <a:rPr lang="en-US" altLang="ko-KR" sz="2400" b="1" dirty="0" smtClean="0"/>
              <a:t>5</a:t>
            </a:r>
            <a:r>
              <a:rPr lang="ko-KR" altLang="en-US" sz="2400" b="1" dirty="0" err="1" smtClean="0"/>
              <a:t>천만명</a:t>
            </a:r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2331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페르미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추정법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가설 설정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 - </a:t>
            </a:r>
            <a:r>
              <a:rPr lang="ko-KR" altLang="ko-KR" dirty="0" smtClean="0"/>
              <a:t>중국 </a:t>
            </a:r>
            <a:r>
              <a:rPr lang="ko-KR" altLang="ko-KR" dirty="0"/>
              <a:t>전체 인구 중</a:t>
            </a:r>
            <a:r>
              <a:rPr lang="en-US" altLang="ko-KR" dirty="0"/>
              <a:t>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</a:t>
            </a:r>
            <a:r>
              <a:rPr lang="en-US" altLang="ko-KR" dirty="0" smtClean="0">
                <a:solidFill>
                  <a:srgbClr val="C00000"/>
                </a:solidFill>
              </a:rPr>
              <a:t>10</a:t>
            </a:r>
            <a:r>
              <a:rPr lang="ko-KR" altLang="ko-KR" dirty="0">
                <a:solidFill>
                  <a:srgbClr val="C00000"/>
                </a:solidFill>
              </a:rPr>
              <a:t>명당</a:t>
            </a:r>
            <a:r>
              <a:rPr lang="en-US" altLang="ko-KR" dirty="0">
                <a:solidFill>
                  <a:srgbClr val="C00000"/>
                </a:solidFill>
              </a:rPr>
              <a:t> 1</a:t>
            </a:r>
            <a:r>
              <a:rPr lang="ko-KR" altLang="ko-KR" dirty="0">
                <a:solidFill>
                  <a:srgbClr val="C00000"/>
                </a:solidFill>
              </a:rPr>
              <a:t>명이 차량을 소유</a:t>
            </a:r>
            <a:r>
              <a:rPr lang="ko-KR" altLang="ko-KR" dirty="0"/>
              <a:t>하고 있고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</a:t>
            </a:r>
            <a:r>
              <a:rPr lang="ko-KR" altLang="ko-KR" dirty="0" smtClean="0"/>
              <a:t>그 </a:t>
            </a:r>
            <a:r>
              <a:rPr lang="ko-KR" altLang="ko-KR" dirty="0"/>
              <a:t>중 연간 차량에 투자하는 </a:t>
            </a:r>
            <a:r>
              <a:rPr lang="ko-KR" altLang="ko-KR" dirty="0" smtClean="0"/>
              <a:t>비용은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</a:t>
            </a:r>
            <a:r>
              <a:rPr lang="ko-KR" altLang="ko-KR" dirty="0" smtClean="0"/>
              <a:t> </a:t>
            </a:r>
            <a:r>
              <a:rPr lang="en-US" altLang="ko-KR" dirty="0" smtClean="0">
                <a:solidFill>
                  <a:srgbClr val="C00000"/>
                </a:solidFill>
              </a:rPr>
              <a:t>10,000</a:t>
            </a:r>
            <a:r>
              <a:rPr lang="ko-KR" altLang="ko-KR" dirty="0">
                <a:solidFill>
                  <a:srgbClr val="C00000"/>
                </a:solidFill>
              </a:rPr>
              <a:t>元</a:t>
            </a:r>
            <a:r>
              <a:rPr lang="en-US" altLang="ko-KR" dirty="0"/>
              <a:t>(</a:t>
            </a:r>
            <a:r>
              <a:rPr lang="en-US" altLang="ko-KR" dirty="0" smtClean="0"/>
              <a:t>RMB)</a:t>
            </a:r>
            <a:endParaRPr lang="ko-KR" altLang="ko-KR" dirty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7406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페르미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추정법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ko-KR" dirty="0"/>
              <a:t>사칙연산</a:t>
            </a:r>
          </a:p>
          <a:p>
            <a:pPr marL="0" indent="0">
              <a:buNone/>
            </a:pPr>
            <a:r>
              <a:rPr lang="ko-KR" altLang="ko-KR" dirty="0"/>
              <a:t>중국 전체 인구</a:t>
            </a:r>
            <a:r>
              <a:rPr lang="en-US" altLang="ko-KR" dirty="0"/>
              <a:t> 13</a:t>
            </a:r>
            <a:r>
              <a:rPr lang="ko-KR" altLang="ko-KR" dirty="0"/>
              <a:t>억 명</a:t>
            </a:r>
          </a:p>
          <a:p>
            <a:pPr marL="0" indent="0">
              <a:buNone/>
            </a:pPr>
            <a:r>
              <a:rPr lang="ko-KR" altLang="ko-KR" dirty="0"/>
              <a:t>중국 차량 소유자</a:t>
            </a:r>
            <a:r>
              <a:rPr lang="en-US" altLang="ko-KR" dirty="0"/>
              <a:t> : 1</a:t>
            </a:r>
            <a:r>
              <a:rPr lang="ko-KR" altLang="ko-KR" dirty="0"/>
              <a:t>억</a:t>
            </a:r>
            <a:r>
              <a:rPr lang="en-US" altLang="ko-KR" dirty="0"/>
              <a:t>3</a:t>
            </a:r>
            <a:r>
              <a:rPr lang="ko-KR" altLang="ko-KR" dirty="0"/>
              <a:t>천 명</a:t>
            </a:r>
          </a:p>
          <a:p>
            <a:pPr marL="0" indent="0">
              <a:buNone/>
            </a:pPr>
            <a:r>
              <a:rPr lang="ko-KR" altLang="ko-KR" dirty="0"/>
              <a:t>차량을 </a:t>
            </a:r>
            <a:r>
              <a:rPr lang="ko-KR" altLang="ko-KR" dirty="0" err="1"/>
              <a:t>튜닝한</a:t>
            </a:r>
            <a:r>
              <a:rPr lang="ko-KR" altLang="ko-KR" dirty="0"/>
              <a:t> 적이 있는 차량 소유자</a:t>
            </a:r>
            <a:r>
              <a:rPr lang="en-US" altLang="ko-KR" dirty="0"/>
              <a:t>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: </a:t>
            </a:r>
            <a:r>
              <a:rPr lang="en-US" altLang="ko-KR" dirty="0"/>
              <a:t>3000</a:t>
            </a:r>
            <a:r>
              <a:rPr lang="ko-KR" altLang="ko-KR" dirty="0" err="1"/>
              <a:t>만명</a:t>
            </a:r>
            <a:endParaRPr lang="ko-KR" altLang="ko-KR" dirty="0"/>
          </a:p>
          <a:p>
            <a:pPr marL="0" indent="0">
              <a:buNone/>
            </a:pPr>
            <a:r>
              <a:rPr lang="en-US" altLang="ko-KR" dirty="0"/>
              <a:t>1</a:t>
            </a:r>
            <a:r>
              <a:rPr lang="ko-KR" altLang="ko-KR" dirty="0"/>
              <a:t>인당 연간 차량에 투자하는 비용</a:t>
            </a:r>
            <a:r>
              <a:rPr lang="en-US" altLang="ko-KR" dirty="0"/>
              <a:t>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: </a:t>
            </a:r>
            <a:r>
              <a:rPr lang="en-US" altLang="ko-KR" dirty="0"/>
              <a:t>10000</a:t>
            </a:r>
            <a:r>
              <a:rPr lang="ko-KR" altLang="ko-KR" dirty="0"/>
              <a:t>元</a:t>
            </a:r>
            <a:r>
              <a:rPr lang="en-US" altLang="ko-KR" dirty="0"/>
              <a:t>(RMB</a:t>
            </a:r>
            <a:r>
              <a:rPr lang="en-US" altLang="ko-KR" dirty="0" smtClean="0"/>
              <a:t>)</a:t>
            </a:r>
            <a:endParaRPr lang="ko-KR" altLang="ko-KR" dirty="0"/>
          </a:p>
        </p:txBody>
      </p:sp>
    </p:spTree>
    <p:extLst>
      <p:ext uri="{BB962C8B-B14F-4D97-AF65-F5344CB8AC3E}">
        <p14:creationId xmlns:p14="http://schemas.microsoft.com/office/powerpoint/2010/main" val="884146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페르미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추정법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계산</a:t>
            </a:r>
            <a:endParaRPr lang="en-US" altLang="ko-KR" dirty="0" smtClean="0"/>
          </a:p>
          <a:p>
            <a:pPr marL="0" indent="0">
              <a:buNone/>
            </a:pPr>
            <a:r>
              <a:rPr lang="ko-KR" altLang="ko-KR" dirty="0" smtClean="0"/>
              <a:t>차량을 </a:t>
            </a:r>
            <a:r>
              <a:rPr lang="ko-KR" altLang="ko-KR" dirty="0" err="1" smtClean="0"/>
              <a:t>튜닝한</a:t>
            </a:r>
            <a:r>
              <a:rPr lang="ko-KR" altLang="ko-KR" dirty="0" smtClean="0"/>
              <a:t> 적이 있는 차량 소유자</a:t>
            </a:r>
            <a:r>
              <a:rPr lang="en-US" altLang="ko-KR" dirty="0" smtClean="0"/>
              <a:t> </a:t>
            </a:r>
            <a:br>
              <a:rPr lang="en-US" altLang="ko-KR" dirty="0" smtClean="0"/>
            </a:br>
            <a:r>
              <a:rPr lang="en-US" altLang="ko-KR" dirty="0" smtClean="0"/>
              <a:t>x 1</a:t>
            </a:r>
            <a:r>
              <a:rPr lang="ko-KR" altLang="ko-KR" dirty="0" smtClean="0"/>
              <a:t>인당 연간 차량에 투자하는 비용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 smtClean="0"/>
              <a:t>= 3000</a:t>
            </a:r>
            <a:r>
              <a:rPr lang="ko-KR" altLang="en-US" dirty="0" smtClean="0"/>
              <a:t>만</a:t>
            </a:r>
            <a:r>
              <a:rPr lang="en-US" altLang="ko-KR" dirty="0" smtClean="0"/>
              <a:t>(</a:t>
            </a:r>
            <a:r>
              <a:rPr lang="ko-KR" altLang="en-US" dirty="0" smtClean="0"/>
              <a:t>명</a:t>
            </a:r>
            <a:r>
              <a:rPr lang="en-US" altLang="ko-KR" dirty="0" smtClean="0"/>
              <a:t>) x 10000</a:t>
            </a:r>
            <a:r>
              <a:rPr lang="ko-KR" altLang="en-US" dirty="0" smtClean="0"/>
              <a:t>元</a:t>
            </a:r>
            <a:r>
              <a:rPr lang="en-US" altLang="ko-KR" dirty="0" smtClean="0"/>
              <a:t>(RMB)</a:t>
            </a:r>
          </a:p>
          <a:p>
            <a:pPr marL="0" indent="0">
              <a:buNone/>
            </a:pPr>
            <a:r>
              <a:rPr lang="en-US" altLang="ko-KR" dirty="0" smtClean="0"/>
              <a:t>= </a:t>
            </a:r>
            <a:r>
              <a:rPr lang="en-US" altLang="ko-KR" dirty="0"/>
              <a:t>300,000,000,000</a:t>
            </a:r>
            <a:r>
              <a:rPr lang="ko-KR" altLang="ko-KR" dirty="0"/>
              <a:t>元</a:t>
            </a:r>
            <a:r>
              <a:rPr lang="en-US" altLang="ko-KR" dirty="0"/>
              <a:t>(RMB</a:t>
            </a:r>
            <a:r>
              <a:rPr lang="en-US" altLang="ko-KR" dirty="0" smtClean="0"/>
              <a:t>)</a:t>
            </a:r>
          </a:p>
          <a:p>
            <a:pPr marL="0" indent="0">
              <a:buNone/>
            </a:pPr>
            <a:r>
              <a:rPr lang="en-US" altLang="ko-KR" dirty="0" smtClean="0"/>
              <a:t>// 3</a:t>
            </a:r>
            <a:r>
              <a:rPr lang="ko-KR" altLang="en-US" dirty="0" err="1" smtClean="0"/>
              <a:t>千</a:t>
            </a:r>
            <a:r>
              <a:rPr lang="ko-KR" altLang="en-US" sz="3600" dirty="0" err="1" smtClean="0"/>
              <a:t>亿</a:t>
            </a:r>
            <a:r>
              <a:rPr lang="ko-KR" altLang="en-US" dirty="0" err="1" smtClean="0"/>
              <a:t>元</a:t>
            </a:r>
            <a:r>
              <a:rPr lang="en-US" altLang="ko-KR" dirty="0" smtClean="0"/>
              <a:t>(RMB)</a:t>
            </a:r>
          </a:p>
          <a:p>
            <a:pPr marL="0" indent="0">
              <a:buNone/>
            </a:pPr>
            <a:endParaRPr lang="ko-KR" altLang="ko-KR" dirty="0"/>
          </a:p>
        </p:txBody>
      </p:sp>
    </p:spTree>
    <p:extLst>
      <p:ext uri="{BB962C8B-B14F-4D97-AF65-F5344CB8AC3E}">
        <p14:creationId xmlns:p14="http://schemas.microsoft.com/office/powerpoint/2010/main" val="1059502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815</Words>
  <Application>Microsoft Office PowerPoint</Application>
  <PresentationFormat>화면 슬라이드 쇼(4:3)</PresentationFormat>
  <Paragraphs>218</Paragraphs>
  <Slides>22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3" baseType="lpstr">
      <vt:lpstr>Office 테마</vt:lpstr>
      <vt:lpstr>CKS Business : C-Bunker</vt:lpstr>
      <vt:lpstr> Step 1. 시장 세분화</vt:lpstr>
      <vt:lpstr> Step 1. 시장 세분화</vt:lpstr>
      <vt:lpstr>Step 2. 거점 시장</vt:lpstr>
      <vt:lpstr>Step 2. 거점 시장</vt:lpstr>
      <vt:lpstr>TAM, SAM, SOM</vt:lpstr>
      <vt:lpstr>페르미 추정법</vt:lpstr>
      <vt:lpstr>페르미 추정법</vt:lpstr>
      <vt:lpstr>페르미 추정법</vt:lpstr>
      <vt:lpstr>Step 3. 목표고객 설정</vt:lpstr>
      <vt:lpstr>Step 4. 페르소나</vt:lpstr>
      <vt:lpstr>PowerPoint 프레젠테이션</vt:lpstr>
      <vt:lpstr>PowerPoint 프레젠테이션</vt:lpstr>
      <vt:lpstr>5. Use Case(사용자 시나리오)</vt:lpstr>
      <vt:lpstr>PowerPoint 프레젠테이션</vt:lpstr>
      <vt:lpstr>PowerPoint 프레젠테이션</vt:lpstr>
      <vt:lpstr>PowerPoint 프레젠테이션</vt:lpstr>
      <vt:lpstr>회사개요 C-BUNKER 개요</vt:lpstr>
      <vt:lpstr>C-BUNKER  주요 서비스</vt:lpstr>
      <vt:lpstr>C-BUNKER  사이트 이용 방법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성도경</dc:creator>
  <cp:lastModifiedBy>성도경</cp:lastModifiedBy>
  <cp:revision>13</cp:revision>
  <dcterms:created xsi:type="dcterms:W3CDTF">2016-04-17T12:45:14Z</dcterms:created>
  <dcterms:modified xsi:type="dcterms:W3CDTF">2016-04-17T14:20:21Z</dcterms:modified>
</cp:coreProperties>
</file>